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</p:sldIdLst>
  <p:sldSz cx="12188825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sv-S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sv-S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435E45-C9EC-4F24-824C-B0DD52904F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B685454C-D213-4663-B8F9-B54B042376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C1C3E317-D1F4-495D-A911-FBAED39B8A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563CABB-F9CF-4C75-8213-2D413C335F2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9C3CCAA-E3EF-4472-9DE5-5C2A42AE88B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sv-S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v-S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D8706FD-FB51-402F-9568-1566F777DD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2738416-4426-4B45-AAA4-D979EAA5DD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sv-S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v-S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v-S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C97109FE-B190-4E97-8AC8-FBDA8D868F0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F9427A46-83B9-41AD-8E4D-203EE478B1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sv-S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5E60781A-4CF6-4FF1-BADB-EF7F248002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C72AE28A-7CA3-467C-BEF3-B54CAE7719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sv-S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rubriktextens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92FD106-B6E8-4C4E-8FF0-EBFEC6D68ADF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127CF87-4762-40CE-A5DD-848E80A8104B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122411F-832A-4DB6-8A8E-172929363984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4041293-58ED-4215-AFA0-2B82EB89AC55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4AAAA48-19D9-4D7C-B8EF-A09440D4A04B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rubriktextens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dispositionstextens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Andra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Tredje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Fjärde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Femte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Sjätte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Sjunde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2B82CCE-2FA2-4305-9C5E-DCCE60CA94D9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0B1AE48-CFE3-4B55-8FAF-4FEE7D73547A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rubriktextens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dispositionstextens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Andra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Tredje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Fjärde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Femte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Sjätte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Sjunde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dispositionstextens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Andra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Tredje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Fjärde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Femte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Sjätte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Sjunde dispositionsnivån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19E6ACF-1532-40E6-ABF9-A050C6F32E47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5F77C34C-35C3-4E0A-BF82-2D54ACE61830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sv-SE" sz="1800" spc="-1" strike="noStrike">
                <a:solidFill>
                  <a:srgbClr val="000000"/>
                </a:solidFill>
                <a:latin typeface="Arial"/>
              </a:rPr>
              <a:t>Klicka för att redigera rubriktextens format</a:t>
            </a:r>
            <a:endParaRPr b="0" lang="sv-S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76BC99BE-3614-43FA-ACA0-1F680E0B57CC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&lt;sidfot&gt;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AA80224-5B57-4005-A0FD-D703793DFDBF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&lt;nummer&gt;</a:t>
            </a:fld>
            <a:endParaRPr b="0" lang="sv-S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sv-S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sv-SE" sz="1400" spc="-1" strike="noStrike">
                <a:solidFill>
                  <a:srgbClr val="000000"/>
                </a:solidFill>
                <a:latin typeface="Times New Roman"/>
              </a:rPr>
              <a:t>&lt;datum/tid&gt;</a:t>
            </a:r>
            <a:endParaRPr b="0" lang="sv-S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sv-SE" sz="4400" spc="-1" strike="noStrike">
                <a:solidFill>
                  <a:srgbClr val="000000"/>
                </a:solidFill>
                <a:latin typeface="Arial"/>
              </a:rPr>
              <a:t>Klicka för att redigera rubriktextens format</a:t>
            </a:r>
            <a:endParaRPr b="0" lang="sv-S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3200" spc="-1" strike="noStrike">
                <a:solidFill>
                  <a:srgbClr val="000000"/>
                </a:solidFill>
                <a:latin typeface="Arial"/>
              </a:rPr>
              <a:t>Klicka för att redigera dispositionstextens format</a:t>
            </a:r>
            <a:endParaRPr b="0" lang="sv-S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800" spc="-1" strike="noStrike">
                <a:solidFill>
                  <a:srgbClr val="000000"/>
                </a:solidFill>
                <a:latin typeface="Arial"/>
              </a:rPr>
              <a:t>Andra dispositionsnivån</a:t>
            </a:r>
            <a:endParaRPr b="0" lang="sv-S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400" spc="-1" strike="noStrike">
                <a:solidFill>
                  <a:srgbClr val="000000"/>
                </a:solidFill>
                <a:latin typeface="Arial"/>
              </a:rPr>
              <a:t>Tredje dispositionsnivån</a:t>
            </a:r>
            <a:endParaRPr b="0" lang="sv-S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v-SE" sz="2000" spc="-1" strike="noStrike">
                <a:solidFill>
                  <a:srgbClr val="000000"/>
                </a:solidFill>
                <a:latin typeface="Arial"/>
              </a:rPr>
              <a:t>Fjärde dispositionsnivån</a:t>
            </a:r>
            <a:endParaRPr b="0" lang="sv-S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latin typeface="Arial"/>
              </a:rPr>
              <a:t>Femte dispositionsnivån</a:t>
            </a:r>
            <a:endParaRPr b="0" lang="sv-S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latin typeface="Arial"/>
              </a:rPr>
              <a:t>Sjätte dispositionsnivån</a:t>
            </a:r>
            <a:endParaRPr b="0" lang="sv-S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v-SE" sz="2000" spc="-1" strike="noStrike">
                <a:solidFill>
                  <a:srgbClr val="000000"/>
                </a:solidFill>
                <a:latin typeface="Arial"/>
              </a:rPr>
              <a:t>Sjunde dispositionsnivån</a:t>
            </a:r>
            <a:endParaRPr b="0" lang="sv-S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hack23.com" TargetMode="External"/><Relationship Id="rId2" Type="http://schemas.openxmlformats.org/officeDocument/2006/relationships/hyperlink" Target="https://github.com/Hack23" TargetMode="External"/><Relationship Id="rId3" Type="http://schemas.openxmlformats.org/officeDocument/2006/relationships/hyperlink" Target="https://github.com/Hack23/ISMS-PUBLIC/blob/main/AI_Policy.md" TargetMode="External"/><Relationship Id="rId4" Type="http://schemas.openxmlformats.org/officeDocument/2006/relationships/hyperlink" Target="https://github.com/Hack23/ISMS-PUBLIC/blob/main/Information_Security_Policy.md" TargetMode="External"/><Relationship Id="rId5" Type="http://schemas.openxmlformats.org/officeDocument/2006/relationships/hyperlink" Target="https://www.linkedin.com/company/hack23-ab/" TargetMode="External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hack23.com" TargetMode="External"/><Relationship Id="rId2" Type="http://schemas.openxmlformats.org/officeDocument/2006/relationships/hyperlink" Target="https://github.com/Hack23" TargetMode="External"/><Relationship Id="rId3" Type="http://schemas.openxmlformats.org/officeDocument/2006/relationships/hyperlink" Target="https://github.com/Hack23/ISMS-PUBLIC/blob/main/AI_Policy.md" TargetMode="External"/><Relationship Id="rId4" Type="http://schemas.openxmlformats.org/officeDocument/2006/relationships/hyperlink" Target="https://github.com/Hack23/ISMS-PUBLIC/blob/main/Information_Security_Policy.md" TargetMode="External"/><Relationship Id="rId5" Type="http://schemas.openxmlformats.org/officeDocument/2006/relationships/hyperlink" Target="https://www.linkedin.com/company/hack23-ab/" TargetMode="External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hack23.com" TargetMode="External"/><Relationship Id="rId2" Type="http://schemas.openxmlformats.org/officeDocument/2006/relationships/hyperlink" Target="https://github.com/Hack23" TargetMode="External"/><Relationship Id="rId3" Type="http://schemas.openxmlformats.org/officeDocument/2006/relationships/hyperlink" Target="https://github.com/Hack23/ISMS-PUBLIC/blob/main/AI_Policy.md" TargetMode="External"/><Relationship Id="rId4" Type="http://schemas.openxmlformats.org/officeDocument/2006/relationships/hyperlink" Target="https://github.com/Hack23/ISMS-PUBLIC/blob/main/Information_Security_Policy.md" TargetMode="External"/><Relationship Id="rId5" Type="http://schemas.openxmlformats.org/officeDocument/2006/relationships/hyperlink" Target="https://www.linkedin.com/company/hack23-ab/" TargetMode="External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1"/>
          <p:cNvSpPr/>
          <p:nvPr/>
        </p:nvSpPr>
        <p:spPr>
          <a:xfrm>
            <a:off x="833400" y="274320"/>
            <a:ext cx="10493640" cy="60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👋 </a:t>
            </a: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Hack23 AB – Open Source Security &amp; Innovation</a:t>
            </a:r>
            <a:endParaRPr b="0" lang="sv-SE" sz="3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TextBox 2"/>
          <p:cNvSpPr/>
          <p:nvPr/>
        </p:nvSpPr>
        <p:spPr>
          <a:xfrm>
            <a:off x="640080" y="1371600"/>
            <a:ext cx="10972080" cy="17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endParaRPr b="0" lang="sv-SE" sz="18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🇸🇪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Svensk innovationshub (grundad 2025)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💻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Öppen källkod sedan 2008 &amp; publikt ISMS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🛡️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Cyber Security consulting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👤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CEO: James Pether Sörling 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Box 3"/>
          <p:cNvSpPr/>
          <p:nvPr/>
        </p:nvSpPr>
        <p:spPr>
          <a:xfrm>
            <a:off x="2986560" y="6400800"/>
            <a:ext cx="618768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🌐 hack23.com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2"/>
              </a:rPr>
              <a:t>💻 GitHub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3"/>
              </a:rPr>
              <a:t>📜 AI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4"/>
              </a:rPr>
              <a:t>🔐 InfoSec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5"/>
              </a:rPr>
              <a:t>👤 LinkedIn</a:t>
            </a:r>
            <a:endParaRPr b="0" lang="sv-SE" sz="1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6"/>
          <a:stretch/>
        </p:blipFill>
        <p:spPr>
          <a:xfrm>
            <a:off x="9601920" y="4115520"/>
            <a:ext cx="1828080" cy="1828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1"/>
          <p:cNvSpPr/>
          <p:nvPr/>
        </p:nvSpPr>
        <p:spPr>
          <a:xfrm>
            <a:off x="3902760" y="274320"/>
            <a:ext cx="4354920" cy="60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🎯 </a:t>
            </a: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Vad vill vi lära oss</a:t>
            </a:r>
            <a:endParaRPr b="0" lang="sv-SE" sz="3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TextBox 2"/>
          <p:cNvSpPr/>
          <p:nvPr/>
        </p:nvSpPr>
        <p:spPr>
          <a:xfrm>
            <a:off x="640080" y="1371600"/>
            <a:ext cx="10972080" cy="20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endParaRPr b="0" lang="sv-SE" sz="18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🔍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AI-specifika hot: adversarial ML, poisoning, realtidsdetektion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⚖️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EU AI Act: riskklassificering, transparens, GDPR-integration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Svenska marknadsinsikter: SME/Enterprise, sektorsspecifika behov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🤝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Samarbetsmöjligheter: 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💡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Affärsnytta: hotförståelse, compliance-exempel, EU-nätverk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TextBox 3"/>
          <p:cNvSpPr/>
          <p:nvPr/>
        </p:nvSpPr>
        <p:spPr>
          <a:xfrm>
            <a:off x="2986560" y="6400800"/>
            <a:ext cx="618768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🌐 hack23.com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2"/>
              </a:rPr>
              <a:t>💻 GitHub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3"/>
              </a:rPr>
              <a:t>📜 AI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4"/>
              </a:rPr>
              <a:t>🔐 InfoSec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5"/>
              </a:rPr>
              <a:t>👤 LinkedIn</a:t>
            </a:r>
            <a:endParaRPr b="0" lang="sv-SE" sz="1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57" name="" descr=""/>
          <p:cNvPicPr/>
          <p:nvPr/>
        </p:nvPicPr>
        <p:blipFill>
          <a:blip r:embed="rId6"/>
          <a:stretch/>
        </p:blipFill>
        <p:spPr>
          <a:xfrm>
            <a:off x="9601920" y="4115520"/>
            <a:ext cx="1828080" cy="1828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1"/>
          <p:cNvSpPr/>
          <p:nvPr/>
        </p:nvSpPr>
        <p:spPr>
          <a:xfrm>
            <a:off x="2314800" y="274320"/>
            <a:ext cx="7530840" cy="60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🤝 </a:t>
            </a:r>
            <a:r>
              <a:rPr b="0" lang="en-US" sz="3400" spc="-1" strike="noStrike">
                <a:solidFill>
                  <a:srgbClr val="1976d2"/>
                </a:solidFill>
                <a:latin typeface="Calibri"/>
              </a:rPr>
              <a:t>Vad kan vi bidra med till gruppen</a:t>
            </a:r>
            <a:endParaRPr b="0" lang="sv-SE" sz="3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TextBox 2"/>
          <p:cNvSpPr/>
          <p:nvPr/>
        </p:nvSpPr>
        <p:spPr>
          <a:xfrm>
            <a:off x="640080" y="1371600"/>
            <a:ext cx="10972080" cy="20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endParaRPr b="0" lang="sv-SE" sz="18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📋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Transparent ISMS: publikt repo, AI governance, security metrics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🛠️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Levande arkitekturer: CIA, Compliance Manager, Zero-trust, DevSecOps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📂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Konkreta bidrag: Exempel på AI Policy.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🚀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Samarbets-erbjudanden: 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🛡️ </a:t>
            </a:r>
            <a:r>
              <a:rPr b="0" lang="en-US" sz="2200" spc="-1" strike="noStrike">
                <a:solidFill>
                  <a:srgbClr val="e6e6e6"/>
                </a:solidFill>
                <a:latin typeface="Calibri"/>
              </a:rPr>
              <a:t>Unikt värde: verifierbar expertis, open source, skalbara lösningar</a:t>
            </a:r>
            <a:endParaRPr b="0" lang="sv-SE" sz="2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TextBox 3"/>
          <p:cNvSpPr/>
          <p:nvPr/>
        </p:nvSpPr>
        <p:spPr>
          <a:xfrm>
            <a:off x="2986560" y="6400800"/>
            <a:ext cx="618768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🌐 hack23.com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2"/>
              </a:rPr>
              <a:t>💻 GitHub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3"/>
              </a:rPr>
              <a:t>📜 AI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4"/>
              </a:rPr>
              <a:t>🔐 InfoSec Policy</a:t>
            </a:r>
            <a:r>
              <a:rPr b="0" lang="en-US" sz="1200" spc="-1" strike="noStrike">
                <a:solidFill>
                  <a:srgbClr val="e6e6e6"/>
                </a:solidFill>
                <a:latin typeface="Calibri"/>
              </a:rPr>
              <a:t>   |   </a:t>
            </a:r>
            <a:r>
              <a:rPr b="0" lang="en-US" sz="1200" spc="-1" strike="noStrike" u="sng">
                <a:solidFill>
                  <a:srgbClr val="0000ff"/>
                </a:solidFill>
                <a:uFillTx/>
                <a:latin typeface="Calibri"/>
                <a:hlinkClick r:id="rId5"/>
              </a:rPr>
              <a:t>👤 LinkedIn</a:t>
            </a:r>
            <a:endParaRPr b="0" lang="sv-SE" sz="1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61" name="" descr=""/>
          <p:cNvPicPr/>
          <p:nvPr/>
        </p:nvPicPr>
        <p:blipFill>
          <a:blip r:embed="rId6"/>
          <a:stretch/>
        </p:blipFill>
        <p:spPr>
          <a:xfrm>
            <a:off x="9601560" y="4115160"/>
            <a:ext cx="1828080" cy="1828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Application>LibreOffice/24.2.2.2$Linux_X86_64 LibreOffice_project/420$Build-2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2025-09-22T17:24:57Z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