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2" d="100"/>
          <a:sy n="62" d="100"/>
        </p:scale>
        <p:origin x="828" y="-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F554A-8DA1-4731-95F8-F7B2B5A245F4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07384-1F23-4DA5-B8CC-5A1C00ECA041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100317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E" dirty="0" err="1"/>
              <a:t>Ett</a:t>
            </a:r>
            <a:r>
              <a:rPr lang="en-SE" dirty="0"/>
              <a:t> </a:t>
            </a:r>
            <a:r>
              <a:rPr lang="en-SE" dirty="0" err="1"/>
              <a:t>exempel</a:t>
            </a:r>
            <a:r>
              <a:rPr lang="en-SE" dirty="0"/>
              <a:t> </a:t>
            </a:r>
            <a:r>
              <a:rPr lang="en-SE" dirty="0" err="1"/>
              <a:t>på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</a:t>
            </a:r>
            <a:r>
              <a:rPr lang="en-SE" dirty="0" err="1"/>
              <a:t>mänsklig</a:t>
            </a:r>
            <a:r>
              <a:rPr lang="en-SE" dirty="0"/>
              <a:t> </a:t>
            </a:r>
            <a:r>
              <a:rPr lang="en-SE" dirty="0" err="1"/>
              <a:t>brandvägg</a:t>
            </a:r>
            <a:r>
              <a:rPr lang="en-SE" dirty="0"/>
              <a:t>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hur</a:t>
            </a:r>
            <a:r>
              <a:rPr lang="en-SE" dirty="0"/>
              <a:t> </a:t>
            </a:r>
            <a:r>
              <a:rPr lang="en-SE" dirty="0" err="1"/>
              <a:t>medvetna</a:t>
            </a:r>
            <a:r>
              <a:rPr lang="en-SE" dirty="0"/>
              <a:t> </a:t>
            </a:r>
            <a:r>
              <a:rPr lang="en-SE" dirty="0" err="1"/>
              <a:t>dina</a:t>
            </a:r>
            <a:r>
              <a:rPr lang="en-SE" dirty="0"/>
              <a:t> </a:t>
            </a:r>
            <a:r>
              <a:rPr lang="en-SE" dirty="0" err="1"/>
              <a:t>teammedlemmar</a:t>
            </a:r>
            <a:r>
              <a:rPr lang="en-SE" dirty="0"/>
              <a:t> </a:t>
            </a:r>
            <a:r>
              <a:rPr lang="en-SE" dirty="0" err="1"/>
              <a:t>är</a:t>
            </a:r>
            <a:r>
              <a:rPr lang="en-SE" dirty="0"/>
              <a:t> om social engineering‑attacker. Dagens </a:t>
            </a:r>
            <a:r>
              <a:rPr lang="en-SE" dirty="0" err="1"/>
              <a:t>avancerade</a:t>
            </a:r>
            <a:r>
              <a:rPr lang="en-SE" dirty="0"/>
              <a:t> phishing‑attacker </a:t>
            </a:r>
            <a:r>
              <a:rPr lang="en-SE" dirty="0" err="1"/>
              <a:t>skiljer</a:t>
            </a:r>
            <a:r>
              <a:rPr lang="en-SE" dirty="0"/>
              <a:t> sig </a:t>
            </a:r>
            <a:r>
              <a:rPr lang="en-SE" dirty="0" err="1"/>
              <a:t>från</a:t>
            </a:r>
            <a:r>
              <a:rPr lang="en-SE" dirty="0"/>
              <a:t> dem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rapporterats</a:t>
            </a:r>
            <a:r>
              <a:rPr lang="en-SE" dirty="0"/>
              <a:t> </a:t>
            </a:r>
            <a:r>
              <a:rPr lang="en-SE" dirty="0" err="1"/>
              <a:t>tidigare</a:t>
            </a:r>
            <a:r>
              <a:rPr lang="en-SE" dirty="0"/>
              <a:t> </a:t>
            </a:r>
            <a:r>
              <a:rPr lang="en-SE" dirty="0" err="1"/>
              <a:t>genom</a:t>
            </a:r>
            <a:r>
              <a:rPr lang="en-SE" dirty="0"/>
              <a:t> </a:t>
            </a:r>
            <a:r>
              <a:rPr lang="en-SE" dirty="0" err="1"/>
              <a:t>åren</a:t>
            </a:r>
            <a:r>
              <a:rPr lang="en-SE" dirty="0"/>
              <a:t>.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dina</a:t>
            </a:r>
            <a:r>
              <a:rPr lang="en-SE" dirty="0"/>
              <a:t> </a:t>
            </a:r>
            <a:r>
              <a:rPr lang="en-SE" dirty="0" err="1"/>
              <a:t>medarbetare</a:t>
            </a:r>
            <a:r>
              <a:rPr lang="en-SE" dirty="0"/>
              <a:t> </a:t>
            </a:r>
            <a:r>
              <a:rPr lang="en-SE" dirty="0" err="1"/>
              <a:t>uppdaterade</a:t>
            </a:r>
            <a:r>
              <a:rPr lang="en-SE" dirty="0"/>
              <a:t> om de </a:t>
            </a:r>
            <a:r>
              <a:rPr lang="en-SE" dirty="0" err="1"/>
              <a:t>senaste</a:t>
            </a:r>
            <a:r>
              <a:rPr lang="en-SE" dirty="0"/>
              <a:t> </a:t>
            </a:r>
            <a:r>
              <a:rPr lang="en-SE" dirty="0" err="1"/>
              <a:t>knepen</a:t>
            </a:r>
            <a:r>
              <a:rPr lang="en-SE" dirty="0"/>
              <a:t>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cyberkriminella</a:t>
            </a:r>
            <a:r>
              <a:rPr lang="en-SE" dirty="0"/>
              <a:t> </a:t>
            </a:r>
            <a:r>
              <a:rPr lang="en-SE" dirty="0" err="1"/>
              <a:t>använder</a:t>
            </a:r>
            <a:r>
              <a:rPr lang="en-SE" dirty="0"/>
              <a:t> för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genomföra</a:t>
            </a:r>
            <a:r>
              <a:rPr lang="en-SE" dirty="0"/>
              <a:t> </a:t>
            </a:r>
            <a:r>
              <a:rPr lang="en-SE" dirty="0" err="1"/>
              <a:t>sådana</a:t>
            </a:r>
            <a:r>
              <a:rPr lang="en-SE" dirty="0"/>
              <a:t> attacker?</a:t>
            </a:r>
          </a:p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507384-1F23-4DA5-B8CC-5A1C00ECA041}" type="slidenum">
              <a:rPr lang="en-SE" smtClean="0"/>
              <a:t>2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054721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08762-51B1-EED0-CE60-0B86B87311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62AC52-2ACC-A7E1-0A78-23393925F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44238-C7E0-83EA-7192-855785AB3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7D2DD-198C-4F3E-E5E1-7D83200CC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B2BD2-C7F7-28CD-8BC3-CA364B6AD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44862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0208B-E402-39D5-9DD4-53378496B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D79ECD-82AA-61B3-1D26-EBD5C81636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906D1-DF96-C77B-23F5-CC620D5DD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83626-9689-9605-2002-ACCAA789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3701-0F54-0A55-CD57-C6009A1EE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3749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9CE269-0127-DE20-C00E-A0EAFDA2B2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081EBD-608C-19CE-7318-8034056CAA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3D2AE-713E-DEEE-A0D4-4F6A5E5CD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32401-284E-3057-1095-C031C0D06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354DD-EE9B-7457-C095-5741253E8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9679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89B75-37B0-6495-11EE-0D703E37D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80FEC-85F9-DE93-8311-3BD908144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5F470-B8C8-7B59-7E2A-C08C39C78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6E7C1-C671-30E2-BDE2-C6115D3E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779AA-823F-D425-11BD-7A3550588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443256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9EB39-5EE7-1BF5-9045-7EF17BF12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3C94C-B730-0BF7-9E05-F9E73289A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33B2F-1433-E31D-B7AE-839B4142B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6978C-441A-7A50-2E8C-EB699E4DD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D2992-1B17-7EA7-DECF-4B175812C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60309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9A0A8-4769-994B-6F7C-5522BFFC0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F4ACC-D3B9-0E02-8ADE-4D8BDC822C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702974-871C-4E29-B358-12E3291E6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2543D3-06AB-1B23-4A0C-E46DA094B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D6585-106E-90B5-5907-6F934111B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7CEA6C-D1D2-D2D7-5AAB-F47E10637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28205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45BC6-F987-03F8-899A-51BD11D37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B37B76-40DE-16C8-716D-2A6AEFC4A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53E2FD-155B-E07E-E1BE-44521B9D8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4F5E5F-B2E4-EE8A-A014-7E2FBE14C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05B352-732A-A205-AC74-C9D766047D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3A3B1B-AE5C-DFC6-F6FA-728D14CC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0B5A01-60BC-1D39-08A9-774E5D872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55C773-DE57-407C-6085-25BBE7DEA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7184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EF44C-37EF-F29F-C6F8-77B44808A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96B94B-83A4-BFA3-EE27-34906F173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80C126-39A9-8EFA-3C68-B0664680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A49501-9083-0756-2930-7F0C133DC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58862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6DC0A1-BF85-2A83-B940-DAF6EBB0D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2FF752-6BEF-D4B1-FC75-44E092EEB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136794-E046-B99E-9240-C01E21FBA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433164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FD8A3-792E-3F0F-910D-CB9CBB3D7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7F410-5FA5-825A-6B64-9EB609970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91EF5-290D-27FF-EB02-19AB1F4EC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BD5D2-68A5-8027-7BFB-3145B34E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2281F2-A974-01AE-3F46-884038445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434576-B929-E84E-E70C-A2880FE94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10899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F460D-C634-3AE3-CD2B-37379896E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506A51-32ED-65D6-DEE0-F41B2C392F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6B32C9-AB77-6998-C5F4-44602E33BB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011FED-4E4A-D31A-AD93-657E3BD18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651BFF-0106-F0BC-F68D-DC538C11F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1BCC6F-D878-9A81-2B28-3F94061B0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91072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F0C4E0-5167-2FAE-3DD0-7F32F9EAA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C34F1-5BFC-BE1D-51C7-397998660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872646-E961-D8D1-F542-36AEDB6F31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C1A0B1-8286-4186-B728-AF961E020791}" type="datetimeFigureOut">
              <a:rPr lang="en-SE" smtClean="0"/>
              <a:t>2026-01-29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B9B77-94B2-98FE-464A-3C09DB160D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8D839-09A4-6375-84D5-15CB11D60D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5BAEB-342D-4875-838B-65249623FA73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91037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089ED-20DF-B7EF-04C2-3BB88FD127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/>
              <a:t>What Is a Human Firewall?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5F3A96-5661-4F33-4A7C-AA60C9851A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6348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555AAC-3281-557D-4191-1619B7B9AC09}"/>
              </a:ext>
            </a:extLst>
          </p:cNvPr>
          <p:cNvSpPr txBox="1"/>
          <p:nvPr/>
        </p:nvSpPr>
        <p:spPr>
          <a:xfrm>
            <a:off x="1734031" y="1305341"/>
            <a:ext cx="960283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Vad </a:t>
            </a:r>
            <a:r>
              <a:rPr lang="en-US" b="1" dirty="0" err="1"/>
              <a:t>är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mänsklig</a:t>
            </a:r>
            <a:r>
              <a:rPr lang="en-US" b="1" dirty="0"/>
              <a:t> </a:t>
            </a:r>
            <a:r>
              <a:rPr lang="en-US" b="1" dirty="0" err="1"/>
              <a:t>brandvägg</a:t>
            </a:r>
            <a:r>
              <a:rPr lang="en-US" b="1" dirty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 </a:t>
            </a:r>
            <a:r>
              <a:rPr lang="en-US" dirty="0" err="1"/>
              <a:t>mänsklig</a:t>
            </a:r>
            <a:r>
              <a:rPr lang="en-US" dirty="0"/>
              <a:t> </a:t>
            </a:r>
            <a:r>
              <a:rPr lang="en-US" dirty="0" err="1"/>
              <a:t>brandvägg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SE" b="1" dirty="0" err="1"/>
              <a:t>ett</a:t>
            </a:r>
            <a:r>
              <a:rPr lang="en-SE" b="1" dirty="0"/>
              <a:t> team </a:t>
            </a:r>
            <a:r>
              <a:rPr lang="en-SE" dirty="0" err="1"/>
              <a:t>inom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organisation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US" dirty="0" err="1"/>
              <a:t>blir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SE" dirty="0" err="1"/>
              <a:t>mänskligt</a:t>
            </a:r>
            <a:r>
              <a:rPr lang="en-SE" dirty="0"/>
              <a:t> </a:t>
            </a:r>
            <a:r>
              <a:rPr lang="en-SE" dirty="0" err="1"/>
              <a:t>skyddslager</a:t>
            </a:r>
            <a:r>
              <a:rPr lang="en-SE" dirty="0"/>
              <a:t> </a:t>
            </a:r>
            <a:r>
              <a:rPr lang="en-SE" dirty="0" err="1"/>
              <a:t>där</a:t>
            </a:r>
            <a:r>
              <a:rPr lang="en-SE" dirty="0"/>
              <a:t> </a:t>
            </a:r>
            <a:r>
              <a:rPr lang="en-SE" dirty="0" err="1"/>
              <a:t>medarbetarna</a:t>
            </a:r>
            <a:r>
              <a:rPr lang="en-SE" dirty="0"/>
              <a:t>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tillräckligt</a:t>
            </a:r>
            <a:r>
              <a:rPr lang="en-SE" dirty="0"/>
              <a:t> </a:t>
            </a:r>
            <a:r>
              <a:rPr lang="en-SE" dirty="0" err="1"/>
              <a:t>utbildade</a:t>
            </a:r>
            <a:r>
              <a:rPr lang="en-SE" dirty="0"/>
              <a:t> för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kunna</a:t>
            </a:r>
            <a:r>
              <a:rPr lang="en-SE" dirty="0"/>
              <a:t> </a:t>
            </a:r>
            <a:r>
              <a:rPr lang="en-SE" dirty="0" err="1"/>
              <a:t>säkra</a:t>
            </a:r>
            <a:r>
              <a:rPr lang="en-SE" dirty="0"/>
              <a:t> </a:t>
            </a:r>
            <a:r>
              <a:rPr lang="en-SE" dirty="0" err="1"/>
              <a:t>nätverket</a:t>
            </a:r>
            <a:r>
              <a:rPr lang="en-SE" dirty="0"/>
              <a:t>. 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Vad </a:t>
            </a:r>
            <a:r>
              <a:rPr lang="en-US" b="1" dirty="0" err="1"/>
              <a:t>gör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e</a:t>
            </a:r>
            <a:r>
              <a:rPr lang="en-SE" b="1" dirty="0"/>
              <a:t>n </a:t>
            </a:r>
            <a:r>
              <a:rPr lang="en-SE" b="1" dirty="0" err="1"/>
              <a:t>mänsklig</a:t>
            </a:r>
            <a:r>
              <a:rPr lang="en-SE" b="1" dirty="0"/>
              <a:t> </a:t>
            </a:r>
            <a:r>
              <a:rPr lang="en-SE" b="1" dirty="0" err="1"/>
              <a:t>brandvägg</a:t>
            </a:r>
            <a:r>
              <a:rPr lang="en-US" b="1" dirty="0"/>
              <a:t>?</a:t>
            </a:r>
          </a:p>
          <a:p>
            <a:r>
              <a:rPr lang="en-US" dirty="0"/>
              <a:t>- </a:t>
            </a:r>
            <a:r>
              <a:rPr lang="en-US" dirty="0" err="1"/>
              <a:t>Följer</a:t>
            </a:r>
            <a:r>
              <a:rPr lang="en-US" dirty="0"/>
              <a:t> </a:t>
            </a:r>
            <a:r>
              <a:rPr lang="en-US" dirty="0" err="1"/>
              <a:t>aktivt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E" dirty="0" err="1"/>
              <a:t>bästa</a:t>
            </a:r>
            <a:r>
              <a:rPr lang="en-SE" dirty="0"/>
              <a:t> praxis för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identifiera</a:t>
            </a:r>
            <a:r>
              <a:rPr lang="en-SE" dirty="0"/>
              <a:t> och </a:t>
            </a:r>
            <a:r>
              <a:rPr lang="en-SE" dirty="0" err="1"/>
              <a:t>förhindra</a:t>
            </a:r>
            <a:r>
              <a:rPr lang="en-SE" dirty="0"/>
              <a:t> </a:t>
            </a:r>
            <a:r>
              <a:rPr lang="en-SE" dirty="0" err="1"/>
              <a:t>misstänkt</a:t>
            </a:r>
            <a:r>
              <a:rPr lang="en-SE" dirty="0"/>
              <a:t> </a:t>
            </a:r>
            <a:r>
              <a:rPr lang="en-SE" dirty="0" err="1"/>
              <a:t>eller</a:t>
            </a:r>
            <a:r>
              <a:rPr lang="en-SE" dirty="0"/>
              <a:t> </a:t>
            </a:r>
            <a:r>
              <a:rPr lang="en-SE" dirty="0" err="1"/>
              <a:t>skadlig</a:t>
            </a:r>
            <a:r>
              <a:rPr lang="en-SE" dirty="0"/>
              <a:t> </a:t>
            </a:r>
            <a:r>
              <a:rPr lang="en-SE" dirty="0" err="1"/>
              <a:t>aktivitet</a:t>
            </a:r>
            <a:r>
              <a:rPr lang="en-SE" dirty="0"/>
              <a:t>,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SE" dirty="0" err="1"/>
              <a:t>ataintrång</a:t>
            </a:r>
            <a:r>
              <a:rPr lang="en-SE" dirty="0"/>
              <a:t>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kan</a:t>
            </a:r>
            <a:r>
              <a:rPr lang="en-SE" dirty="0"/>
              <a:t> </a:t>
            </a:r>
            <a:r>
              <a:rPr lang="en-SE" dirty="0" err="1"/>
              <a:t>kringgå</a:t>
            </a:r>
            <a:r>
              <a:rPr lang="en-SE" dirty="0"/>
              <a:t> </a:t>
            </a:r>
            <a:r>
              <a:rPr lang="en-SE" dirty="0" err="1"/>
              <a:t>traditionella</a:t>
            </a:r>
            <a:r>
              <a:rPr lang="en-SE" dirty="0"/>
              <a:t> </a:t>
            </a:r>
            <a:r>
              <a:rPr lang="en-SE" dirty="0" err="1"/>
              <a:t>datasäkerhetssystem</a:t>
            </a:r>
            <a:r>
              <a:rPr lang="en-SE" dirty="0"/>
              <a:t>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E" dirty="0" err="1"/>
              <a:t>säkerhetsrutiner</a:t>
            </a:r>
            <a:r>
              <a:rPr lang="en-SE" dirty="0"/>
              <a:t> 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Hur </a:t>
            </a:r>
            <a:r>
              <a:rPr lang="en-US" b="1" dirty="0" err="1"/>
              <a:t>skiljer</a:t>
            </a:r>
            <a:r>
              <a:rPr lang="en-US" b="1" dirty="0"/>
              <a:t> sig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mänsklig</a:t>
            </a:r>
            <a:r>
              <a:rPr lang="en-US" b="1" dirty="0"/>
              <a:t> </a:t>
            </a:r>
            <a:r>
              <a:rPr lang="en-US" b="1" dirty="0" err="1"/>
              <a:t>brandvägg</a:t>
            </a:r>
            <a:r>
              <a:rPr lang="en-US" b="1" dirty="0"/>
              <a:t> </a:t>
            </a:r>
            <a:r>
              <a:rPr lang="en-US" b="1" dirty="0" err="1"/>
              <a:t>från</a:t>
            </a:r>
            <a:r>
              <a:rPr lang="en-US" b="1" dirty="0"/>
              <a:t> </a:t>
            </a:r>
            <a:r>
              <a:rPr lang="en-US" b="1" dirty="0" err="1"/>
              <a:t>teknisk</a:t>
            </a:r>
            <a:r>
              <a:rPr lang="en-US" b="1" dirty="0"/>
              <a:t> </a:t>
            </a:r>
            <a:r>
              <a:rPr lang="en-US" b="1" dirty="0" err="1"/>
              <a:t>brandvägg</a:t>
            </a:r>
            <a:r>
              <a:rPr lang="en-US" b="1" dirty="0"/>
              <a:t>?</a:t>
            </a:r>
            <a:br>
              <a:rPr lang="en-US" dirty="0"/>
            </a:br>
            <a:r>
              <a:rPr lang="en-US" dirty="0"/>
              <a:t>- En </a:t>
            </a:r>
            <a:r>
              <a:rPr lang="en-SE" dirty="0" err="1"/>
              <a:t>teknisk</a:t>
            </a:r>
            <a:r>
              <a:rPr lang="en-SE" dirty="0"/>
              <a:t> </a:t>
            </a:r>
            <a:r>
              <a:rPr lang="en-SE" dirty="0" err="1"/>
              <a:t>brandvägg</a:t>
            </a:r>
            <a:r>
              <a:rPr lang="en-US" dirty="0"/>
              <a:t> </a:t>
            </a:r>
            <a:r>
              <a:rPr lang="en-SE" dirty="0" err="1"/>
              <a:t>blockerar</a:t>
            </a:r>
            <a:r>
              <a:rPr lang="en-SE" dirty="0"/>
              <a:t> </a:t>
            </a:r>
            <a:r>
              <a:rPr lang="en-US" dirty="0" err="1"/>
              <a:t>digitalt</a:t>
            </a:r>
            <a:r>
              <a:rPr lang="en-US" dirty="0"/>
              <a:t> </a:t>
            </a:r>
            <a:r>
              <a:rPr lang="en-SE" dirty="0" err="1"/>
              <a:t>skadlig</a:t>
            </a:r>
            <a:r>
              <a:rPr lang="en-SE" dirty="0"/>
              <a:t> </a:t>
            </a:r>
            <a:r>
              <a:rPr lang="en-SE" dirty="0" err="1"/>
              <a:t>trafik</a:t>
            </a:r>
            <a:r>
              <a:rPr lang="en-SE" dirty="0"/>
              <a:t>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kan</a:t>
            </a:r>
            <a:r>
              <a:rPr lang="en-SE" dirty="0"/>
              <a:t> </a:t>
            </a:r>
            <a:r>
              <a:rPr lang="en-SE" dirty="0" err="1"/>
              <a:t>kompromettera</a:t>
            </a:r>
            <a:r>
              <a:rPr lang="en-SE" dirty="0"/>
              <a:t> </a:t>
            </a:r>
            <a:r>
              <a:rPr lang="en-SE" dirty="0" err="1"/>
              <a:t>systemet</a:t>
            </a:r>
            <a:r>
              <a:rPr lang="en-SE" dirty="0"/>
              <a:t>. 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Hur </a:t>
            </a:r>
            <a:r>
              <a:rPr lang="en-US" b="1" dirty="0" err="1"/>
              <a:t>byggs</a:t>
            </a:r>
            <a:r>
              <a:rPr lang="en-US" b="1" dirty="0"/>
              <a:t> och </a:t>
            </a:r>
            <a:r>
              <a:rPr lang="en-US" b="1" dirty="0" err="1"/>
              <a:t>upprätthålls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mänsklig</a:t>
            </a:r>
            <a:r>
              <a:rPr lang="en-US" b="1" dirty="0"/>
              <a:t> </a:t>
            </a:r>
            <a:r>
              <a:rPr lang="en-US" b="1" dirty="0" err="1"/>
              <a:t>brandvägg</a:t>
            </a:r>
            <a:r>
              <a:rPr lang="en-US" b="1" dirty="0"/>
              <a:t>?</a:t>
            </a:r>
            <a:br>
              <a:rPr lang="en-US" dirty="0"/>
            </a:br>
            <a:r>
              <a:rPr lang="en-US" dirty="0" err="1"/>
              <a:t>Genom</a:t>
            </a:r>
            <a:r>
              <a:rPr lang="en-US" dirty="0"/>
              <a:t> </a:t>
            </a:r>
            <a:r>
              <a:rPr lang="en-SE" dirty="0" err="1"/>
              <a:t>säkerhetsmedvetenhet</a:t>
            </a:r>
            <a:r>
              <a:rPr lang="en-SE" dirty="0"/>
              <a:t>, </a:t>
            </a:r>
            <a:r>
              <a:rPr lang="en-SE" dirty="0" err="1"/>
              <a:t>utbildning</a:t>
            </a:r>
            <a:r>
              <a:rPr lang="en-SE" dirty="0"/>
              <a:t>, </a:t>
            </a:r>
            <a:r>
              <a:rPr lang="en-SE" dirty="0" err="1"/>
              <a:t>incitament</a:t>
            </a:r>
            <a:r>
              <a:rPr lang="en-SE" dirty="0"/>
              <a:t>, </a:t>
            </a:r>
            <a:r>
              <a:rPr lang="en-SE" dirty="0" err="1"/>
              <a:t>teknik</a:t>
            </a:r>
            <a:r>
              <a:rPr lang="en-SE" dirty="0"/>
              <a:t> och </a:t>
            </a:r>
            <a:r>
              <a:rPr lang="en-SE" dirty="0" err="1"/>
              <a:t>andra</a:t>
            </a:r>
            <a:r>
              <a:rPr lang="en-SE" dirty="0"/>
              <a:t> </a:t>
            </a:r>
            <a:r>
              <a:rPr lang="en-SE" dirty="0" err="1"/>
              <a:t>stödinsatser</a:t>
            </a:r>
            <a:r>
              <a:rPr lang="en-SE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2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9E62D7-BA03-BFD4-7DE2-A0ED66FA4300}"/>
              </a:ext>
            </a:extLst>
          </p:cNvPr>
          <p:cNvSpPr txBox="1"/>
          <p:nvPr/>
        </p:nvSpPr>
        <p:spPr>
          <a:xfrm>
            <a:off x="3048000" y="1582341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V</a:t>
            </a:r>
            <a:r>
              <a:rPr lang="en-SE" b="1" dirty="0"/>
              <a:t>ad </a:t>
            </a:r>
            <a:r>
              <a:rPr lang="en-SE" b="1" dirty="0" err="1"/>
              <a:t>är</a:t>
            </a:r>
            <a:r>
              <a:rPr lang="en-SE" b="1" dirty="0"/>
              <a:t> </a:t>
            </a:r>
            <a:r>
              <a:rPr lang="en-SE" b="1" dirty="0" err="1"/>
              <a:t>inte</a:t>
            </a:r>
            <a:r>
              <a:rPr lang="en-SE" b="1" dirty="0"/>
              <a:t> </a:t>
            </a:r>
            <a:r>
              <a:rPr lang="en-SE" b="1" dirty="0" err="1"/>
              <a:t>en</a:t>
            </a:r>
            <a:r>
              <a:rPr lang="en-SE" b="1" dirty="0"/>
              <a:t> </a:t>
            </a:r>
            <a:r>
              <a:rPr lang="en-SE" b="1" dirty="0" err="1"/>
              <a:t>mänsklig</a:t>
            </a:r>
            <a:r>
              <a:rPr lang="en-SE" b="1" dirty="0"/>
              <a:t> </a:t>
            </a:r>
            <a:r>
              <a:rPr lang="en-SE" b="1" dirty="0" err="1"/>
              <a:t>brandvägg</a:t>
            </a:r>
            <a:r>
              <a:rPr lang="en-SE" b="1" dirty="0"/>
              <a:t>? 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E" dirty="0"/>
              <a:t>Det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inte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</a:t>
            </a:r>
            <a:r>
              <a:rPr lang="en-SE" dirty="0" err="1"/>
              <a:t>enskild</a:t>
            </a:r>
            <a:r>
              <a:rPr lang="en-SE" dirty="0"/>
              <a:t> </a:t>
            </a:r>
            <a:r>
              <a:rPr lang="en-SE" dirty="0" err="1"/>
              <a:t>medarbetare</a:t>
            </a:r>
            <a:r>
              <a:rPr lang="en-SE" dirty="0"/>
              <a:t> </a:t>
            </a:r>
            <a:r>
              <a:rPr lang="en-SE" dirty="0" err="1"/>
              <a:t>eller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evangelist. </a:t>
            </a:r>
            <a:br>
              <a:rPr lang="en-US" dirty="0"/>
            </a:br>
            <a:r>
              <a:rPr lang="en-US" dirty="0"/>
              <a:t>* </a:t>
            </a:r>
            <a:r>
              <a:rPr lang="en-SE" dirty="0"/>
              <a:t>Det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inte</a:t>
            </a:r>
            <a:r>
              <a:rPr lang="en-SE" dirty="0"/>
              <a:t> </a:t>
            </a:r>
            <a:r>
              <a:rPr lang="en-SE" dirty="0" err="1"/>
              <a:t>begränsat</a:t>
            </a:r>
            <a:r>
              <a:rPr lang="en-SE" dirty="0"/>
              <a:t> till </a:t>
            </a:r>
            <a:r>
              <a:rPr lang="en-SE" dirty="0" err="1"/>
              <a:t>företagets</a:t>
            </a:r>
            <a:r>
              <a:rPr lang="en-SE" dirty="0"/>
              <a:t> </a:t>
            </a:r>
            <a:r>
              <a:rPr lang="en-SE" dirty="0" err="1"/>
              <a:t>säkerhets</a:t>
            </a:r>
            <a:r>
              <a:rPr lang="en-SE" dirty="0"/>
              <a:t>- </a:t>
            </a:r>
            <a:r>
              <a:rPr lang="en-SE" dirty="0" err="1"/>
              <a:t>eller</a:t>
            </a:r>
            <a:r>
              <a:rPr lang="en-SE" dirty="0"/>
              <a:t> IT‑team. </a:t>
            </a:r>
            <a:br>
              <a:rPr lang="en-US" dirty="0"/>
            </a:br>
            <a:r>
              <a:rPr lang="en-US" dirty="0"/>
              <a:t>* </a:t>
            </a:r>
            <a:r>
              <a:rPr lang="en-SE" dirty="0"/>
              <a:t>Det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inte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</a:t>
            </a:r>
            <a:r>
              <a:rPr lang="en-SE" dirty="0" err="1"/>
              <a:t>engångsprocess</a:t>
            </a:r>
            <a:r>
              <a:rPr lang="en-SE" dirty="0"/>
              <a:t>. </a:t>
            </a:r>
            <a:endParaRPr lang="en-US" dirty="0"/>
          </a:p>
          <a:p>
            <a:endParaRPr lang="en-US" dirty="0"/>
          </a:p>
          <a:p>
            <a:r>
              <a:rPr lang="en-SE" dirty="0"/>
              <a:t>En </a:t>
            </a:r>
            <a:r>
              <a:rPr lang="en-SE" dirty="0" err="1"/>
              <a:t>mänsklig</a:t>
            </a:r>
            <a:r>
              <a:rPr lang="en-SE" dirty="0"/>
              <a:t> </a:t>
            </a:r>
            <a:r>
              <a:rPr lang="en-SE" dirty="0" err="1"/>
              <a:t>brandvägg</a:t>
            </a:r>
            <a:r>
              <a:rPr lang="en-SE" dirty="0"/>
              <a:t> </a:t>
            </a:r>
            <a:r>
              <a:rPr lang="en-SE" dirty="0" err="1"/>
              <a:t>innebär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man </a:t>
            </a:r>
            <a:r>
              <a:rPr lang="en-SE" dirty="0" err="1"/>
              <a:t>riktar</a:t>
            </a:r>
            <a:r>
              <a:rPr lang="en-SE" dirty="0"/>
              <a:t> in sig </a:t>
            </a:r>
            <a:r>
              <a:rPr lang="en-SE" dirty="0" err="1"/>
              <a:t>på</a:t>
            </a:r>
            <a:r>
              <a:rPr lang="en-SE" dirty="0"/>
              <a:t> den </a:t>
            </a:r>
            <a:r>
              <a:rPr lang="en-SE" dirty="0" err="1"/>
              <a:t>svagaste</a:t>
            </a:r>
            <a:r>
              <a:rPr lang="en-SE" dirty="0"/>
              <a:t> </a:t>
            </a:r>
            <a:r>
              <a:rPr lang="en-SE" dirty="0" err="1"/>
              <a:t>länken</a:t>
            </a:r>
            <a:r>
              <a:rPr lang="en-SE" dirty="0"/>
              <a:t> </a:t>
            </a:r>
            <a:r>
              <a:rPr lang="en-SE" dirty="0" err="1"/>
              <a:t>i</a:t>
            </a:r>
            <a:r>
              <a:rPr lang="en-SE" dirty="0"/>
              <a:t> </a:t>
            </a:r>
            <a:r>
              <a:rPr lang="en-SE" dirty="0" err="1"/>
              <a:t>systemet</a:t>
            </a:r>
            <a:r>
              <a:rPr lang="en-SE" dirty="0"/>
              <a:t> </a:t>
            </a:r>
            <a:r>
              <a:rPr lang="en-SE" dirty="0" err="1"/>
              <a:t>genom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ge</a:t>
            </a:r>
            <a:r>
              <a:rPr lang="en-SE" dirty="0"/>
              <a:t> </a:t>
            </a:r>
            <a:r>
              <a:rPr lang="en-SE" dirty="0" err="1"/>
              <a:t>omfattande</a:t>
            </a:r>
            <a:r>
              <a:rPr lang="en-SE" dirty="0"/>
              <a:t> </a:t>
            </a:r>
            <a:r>
              <a:rPr lang="en-SE" dirty="0" err="1"/>
              <a:t>utbildning</a:t>
            </a:r>
            <a:r>
              <a:rPr lang="en-SE" dirty="0"/>
              <a:t>, </a:t>
            </a:r>
            <a:r>
              <a:rPr lang="en-SE" dirty="0" err="1"/>
              <a:t>simuleringar</a:t>
            </a:r>
            <a:r>
              <a:rPr lang="en-SE" dirty="0"/>
              <a:t>, </a:t>
            </a:r>
            <a:r>
              <a:rPr lang="en-SE" dirty="0" err="1"/>
              <a:t>träning</a:t>
            </a:r>
            <a:r>
              <a:rPr lang="en-SE" dirty="0"/>
              <a:t> och </a:t>
            </a:r>
            <a:r>
              <a:rPr lang="en-SE" b="1" dirty="0" err="1"/>
              <a:t>relevans</a:t>
            </a:r>
            <a:r>
              <a:rPr lang="en-SE" dirty="0"/>
              <a:t> för </a:t>
            </a:r>
            <a:r>
              <a:rPr lang="en-SE" dirty="0" err="1"/>
              <a:t>medarbetarna</a:t>
            </a:r>
            <a:r>
              <a:rPr lang="en-S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34001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BC2390-7B3D-EFDA-006C-397870D1A7EB}"/>
              </a:ext>
            </a:extLst>
          </p:cNvPr>
          <p:cNvSpPr txBox="1"/>
          <p:nvPr/>
        </p:nvSpPr>
        <p:spPr>
          <a:xfrm>
            <a:off x="872067" y="889844"/>
            <a:ext cx="827193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E" b="1" dirty="0" err="1"/>
              <a:t>Betydelsen</a:t>
            </a:r>
            <a:r>
              <a:rPr lang="en-SE" b="1" dirty="0"/>
              <a:t> av </a:t>
            </a:r>
            <a:r>
              <a:rPr lang="en-SE" b="1" dirty="0" err="1"/>
              <a:t>en</a:t>
            </a:r>
            <a:r>
              <a:rPr lang="en-SE" b="1" dirty="0"/>
              <a:t> </a:t>
            </a:r>
            <a:r>
              <a:rPr lang="en-SE" b="1" dirty="0" err="1"/>
              <a:t>mänsklig</a:t>
            </a:r>
            <a:r>
              <a:rPr lang="en-SE" b="1" dirty="0"/>
              <a:t> </a:t>
            </a:r>
            <a:r>
              <a:rPr lang="en-SE" b="1" dirty="0" err="1"/>
              <a:t>brandvägg</a:t>
            </a:r>
            <a:r>
              <a:rPr lang="en-SE" b="1" dirty="0"/>
              <a:t> </a:t>
            </a:r>
            <a:br>
              <a:rPr lang="en-US" b="1" dirty="0"/>
            </a:br>
            <a:br>
              <a:rPr lang="en-US" b="1" dirty="0"/>
            </a:br>
            <a:r>
              <a:rPr lang="en-SE" dirty="0"/>
              <a:t>I takt med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cyberattacker</a:t>
            </a:r>
            <a:r>
              <a:rPr lang="en-SE" dirty="0"/>
              <a:t> </a:t>
            </a:r>
            <a:r>
              <a:rPr lang="en-SE" dirty="0" err="1"/>
              <a:t>sker</a:t>
            </a:r>
            <a:r>
              <a:rPr lang="en-SE" dirty="0"/>
              <a:t> </a:t>
            </a:r>
            <a:r>
              <a:rPr lang="en-SE" dirty="0" err="1"/>
              <a:t>bortom</a:t>
            </a:r>
            <a:r>
              <a:rPr lang="en-SE" dirty="0"/>
              <a:t> de </a:t>
            </a:r>
            <a:r>
              <a:rPr lang="en-SE" dirty="0" err="1"/>
              <a:t>fysiska</a:t>
            </a:r>
            <a:r>
              <a:rPr lang="en-SE" dirty="0"/>
              <a:t> </a:t>
            </a:r>
            <a:r>
              <a:rPr lang="en-SE" dirty="0" err="1"/>
              <a:t>lokalerna</a:t>
            </a:r>
            <a:r>
              <a:rPr lang="en-SE" dirty="0"/>
              <a:t> </a:t>
            </a:r>
            <a:r>
              <a:rPr lang="en-SE" dirty="0" err="1"/>
              <a:t>är</a:t>
            </a:r>
            <a:r>
              <a:rPr lang="en-SE" dirty="0"/>
              <a:t> det </a:t>
            </a:r>
            <a:r>
              <a:rPr lang="en-SE" dirty="0" err="1"/>
              <a:t>avgörande</a:t>
            </a:r>
            <a:r>
              <a:rPr lang="en-SE" dirty="0"/>
              <a:t> för </a:t>
            </a:r>
            <a:r>
              <a:rPr lang="en-SE" dirty="0" err="1"/>
              <a:t>företag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bygga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</a:t>
            </a:r>
            <a:r>
              <a:rPr lang="en-SE" dirty="0" err="1"/>
              <a:t>mänsklig</a:t>
            </a:r>
            <a:r>
              <a:rPr lang="en-SE" dirty="0"/>
              <a:t> </a:t>
            </a:r>
            <a:r>
              <a:rPr lang="en-SE" dirty="0" err="1"/>
              <a:t>brandvägg</a:t>
            </a:r>
            <a:r>
              <a:rPr lang="en-SE" dirty="0"/>
              <a:t> – det </a:t>
            </a:r>
            <a:r>
              <a:rPr lang="en-SE" dirty="0" err="1"/>
              <a:t>vill</a:t>
            </a:r>
            <a:r>
              <a:rPr lang="en-SE" dirty="0"/>
              <a:t> </a:t>
            </a:r>
            <a:r>
              <a:rPr lang="en-SE" dirty="0" err="1"/>
              <a:t>säga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förbereda</a:t>
            </a:r>
            <a:r>
              <a:rPr lang="en-SE" dirty="0"/>
              <a:t> och </a:t>
            </a:r>
            <a:r>
              <a:rPr lang="en-SE" dirty="0" err="1"/>
              <a:t>utbilda</a:t>
            </a:r>
            <a:r>
              <a:rPr lang="en-SE" dirty="0"/>
              <a:t> </a:t>
            </a:r>
            <a:r>
              <a:rPr lang="en-SE" dirty="0" err="1"/>
              <a:t>medarbetare</a:t>
            </a:r>
            <a:r>
              <a:rPr lang="en-SE" dirty="0"/>
              <a:t> om </a:t>
            </a:r>
            <a:r>
              <a:rPr lang="en-SE" dirty="0" err="1"/>
              <a:t>komplexa</a:t>
            </a:r>
            <a:r>
              <a:rPr lang="en-SE" dirty="0"/>
              <a:t> </a:t>
            </a:r>
            <a:r>
              <a:rPr lang="en-SE" dirty="0" err="1"/>
              <a:t>cyberangrepp</a:t>
            </a:r>
            <a:r>
              <a:rPr lang="en-SE" dirty="0"/>
              <a:t>. En </a:t>
            </a:r>
            <a:r>
              <a:rPr lang="en-SE" dirty="0" err="1"/>
              <a:t>mänsklig</a:t>
            </a:r>
            <a:r>
              <a:rPr lang="en-SE" dirty="0"/>
              <a:t> </a:t>
            </a:r>
            <a:r>
              <a:rPr lang="en-SE" dirty="0" err="1"/>
              <a:t>brandvägg</a:t>
            </a:r>
            <a:r>
              <a:rPr lang="en-SE" dirty="0"/>
              <a:t> </a:t>
            </a:r>
            <a:r>
              <a:rPr lang="en-SE" dirty="0" err="1"/>
              <a:t>innebär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alla </a:t>
            </a:r>
            <a:r>
              <a:rPr lang="en-SE" dirty="0" err="1"/>
              <a:t>organisationens</a:t>
            </a:r>
            <a:r>
              <a:rPr lang="en-SE" dirty="0"/>
              <a:t> </a:t>
            </a:r>
            <a:r>
              <a:rPr lang="en-SE" dirty="0" err="1"/>
              <a:t>medarbetare</a:t>
            </a:r>
            <a:r>
              <a:rPr lang="en-SE" dirty="0"/>
              <a:t>: </a:t>
            </a:r>
            <a:r>
              <a:rPr lang="en-SE" dirty="0" err="1"/>
              <a:t>Förstår</a:t>
            </a:r>
            <a:r>
              <a:rPr lang="en-SE" dirty="0"/>
              <a:t> </a:t>
            </a:r>
            <a:r>
              <a:rPr lang="en-SE" dirty="0" err="1"/>
              <a:t>vikten</a:t>
            </a:r>
            <a:r>
              <a:rPr lang="en-SE" dirty="0"/>
              <a:t> av </a:t>
            </a:r>
            <a:r>
              <a:rPr lang="en-SE" dirty="0" err="1"/>
              <a:t>säkerhetsrelevans</a:t>
            </a:r>
            <a:r>
              <a:rPr lang="en-SE" dirty="0"/>
              <a:t>.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utrustade</a:t>
            </a:r>
            <a:r>
              <a:rPr lang="en-SE" dirty="0"/>
              <a:t> med all </a:t>
            </a:r>
            <a:r>
              <a:rPr lang="en-SE" dirty="0" err="1"/>
              <a:t>nödvändig</a:t>
            </a:r>
            <a:r>
              <a:rPr lang="en-SE" dirty="0"/>
              <a:t> </a:t>
            </a:r>
            <a:r>
              <a:rPr lang="en-SE" dirty="0" err="1"/>
              <a:t>utbildning</a:t>
            </a:r>
            <a:r>
              <a:rPr lang="en-SE" dirty="0"/>
              <a:t> och alla </a:t>
            </a:r>
            <a:r>
              <a:rPr lang="en-SE" dirty="0" err="1"/>
              <a:t>simuleringar</a:t>
            </a:r>
            <a:r>
              <a:rPr lang="en-SE" dirty="0"/>
              <a:t> för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upprätthålla</a:t>
            </a:r>
            <a:r>
              <a:rPr lang="en-SE" dirty="0"/>
              <a:t> </a:t>
            </a:r>
            <a:r>
              <a:rPr lang="en-SE" dirty="0" err="1"/>
              <a:t>säkerhet</a:t>
            </a:r>
            <a:r>
              <a:rPr lang="en-SE" dirty="0"/>
              <a:t>. </a:t>
            </a:r>
            <a:r>
              <a:rPr lang="en-SE" dirty="0" err="1"/>
              <a:t>Stärker</a:t>
            </a:r>
            <a:r>
              <a:rPr lang="en-SE" dirty="0"/>
              <a:t> </a:t>
            </a:r>
            <a:r>
              <a:rPr lang="en-SE" dirty="0" err="1"/>
              <a:t>organisationens</a:t>
            </a:r>
            <a:r>
              <a:rPr lang="en-SE" dirty="0"/>
              <a:t> </a:t>
            </a:r>
            <a:r>
              <a:rPr lang="en-SE" dirty="0" err="1"/>
              <a:t>proaktiva</a:t>
            </a:r>
            <a:r>
              <a:rPr lang="en-SE" dirty="0"/>
              <a:t> </a:t>
            </a:r>
            <a:r>
              <a:rPr lang="en-SE" dirty="0" err="1"/>
              <a:t>säkerhetsstrategi</a:t>
            </a:r>
            <a:r>
              <a:rPr lang="en-SE" dirty="0"/>
              <a:t> </a:t>
            </a:r>
            <a:r>
              <a:rPr lang="en-SE" dirty="0" err="1"/>
              <a:t>genom</a:t>
            </a:r>
            <a:r>
              <a:rPr lang="en-SE" dirty="0"/>
              <a:t> </a:t>
            </a:r>
            <a:r>
              <a:rPr lang="en-SE" dirty="0" err="1"/>
              <a:t>mänsklig</a:t>
            </a:r>
            <a:r>
              <a:rPr lang="en-SE" dirty="0"/>
              <a:t> </a:t>
            </a:r>
            <a:r>
              <a:rPr lang="en-SE" dirty="0" err="1"/>
              <a:t>intelligens</a:t>
            </a:r>
            <a:r>
              <a:rPr lang="en-SE" dirty="0"/>
              <a:t>. </a:t>
            </a:r>
            <a:r>
              <a:rPr lang="en-SE" dirty="0" err="1"/>
              <a:t>Är</a:t>
            </a:r>
            <a:r>
              <a:rPr lang="en-SE" dirty="0"/>
              <a:t> de </a:t>
            </a:r>
            <a:r>
              <a:rPr lang="en-SE" dirty="0" err="1"/>
              <a:t>centrala</a:t>
            </a:r>
            <a:r>
              <a:rPr lang="en-SE" dirty="0"/>
              <a:t> </a:t>
            </a:r>
            <a:r>
              <a:rPr lang="en-SE" dirty="0" err="1"/>
              <a:t>beslutsfattarna</a:t>
            </a:r>
            <a:r>
              <a:rPr lang="en-SE" dirty="0"/>
              <a:t> </a:t>
            </a:r>
            <a:r>
              <a:rPr lang="en-SE" dirty="0" err="1"/>
              <a:t>kring</a:t>
            </a:r>
            <a:r>
              <a:rPr lang="en-SE" dirty="0"/>
              <a:t> </a:t>
            </a:r>
            <a:r>
              <a:rPr lang="en-SE" dirty="0" err="1"/>
              <a:t>kontroller</a:t>
            </a:r>
            <a:r>
              <a:rPr lang="en-SE" dirty="0"/>
              <a:t> – och </a:t>
            </a:r>
            <a:r>
              <a:rPr lang="en-SE" dirty="0" err="1"/>
              <a:t>kan</a:t>
            </a:r>
            <a:r>
              <a:rPr lang="en-SE" dirty="0"/>
              <a:t> </a:t>
            </a:r>
            <a:r>
              <a:rPr lang="en-SE" dirty="0" err="1"/>
              <a:t>överträffa</a:t>
            </a:r>
            <a:r>
              <a:rPr lang="en-SE" dirty="0"/>
              <a:t> </a:t>
            </a:r>
            <a:r>
              <a:rPr lang="en-SE" dirty="0" err="1"/>
              <a:t>angripare</a:t>
            </a:r>
            <a:r>
              <a:rPr lang="en-SE" dirty="0"/>
              <a:t> </a:t>
            </a:r>
            <a:r>
              <a:rPr lang="en-SE" dirty="0" err="1"/>
              <a:t>genom</a:t>
            </a:r>
            <a:r>
              <a:rPr lang="en-SE" dirty="0"/>
              <a:t> </a:t>
            </a:r>
            <a:r>
              <a:rPr lang="en-SE" dirty="0" err="1"/>
              <a:t>sitt</a:t>
            </a:r>
            <a:r>
              <a:rPr lang="en-SE" dirty="0"/>
              <a:t> </a:t>
            </a:r>
            <a:r>
              <a:rPr lang="en-SE" dirty="0" err="1"/>
              <a:t>säkerhetsfokuserade</a:t>
            </a:r>
            <a:r>
              <a:rPr lang="en-SE" dirty="0"/>
              <a:t> </a:t>
            </a:r>
            <a:r>
              <a:rPr lang="en-SE" dirty="0" err="1"/>
              <a:t>arbetssätt</a:t>
            </a:r>
            <a:r>
              <a:rPr lang="en-SE" dirty="0"/>
              <a:t>. </a:t>
            </a:r>
            <a:r>
              <a:rPr lang="en-SE" dirty="0" err="1"/>
              <a:t>På</a:t>
            </a:r>
            <a:r>
              <a:rPr lang="en-SE" dirty="0"/>
              <a:t> </a:t>
            </a:r>
            <a:r>
              <a:rPr lang="en-SE" dirty="0" err="1"/>
              <a:t>så</a:t>
            </a:r>
            <a:r>
              <a:rPr lang="en-SE" dirty="0"/>
              <a:t> </a:t>
            </a:r>
            <a:r>
              <a:rPr lang="en-SE" dirty="0" err="1"/>
              <a:t>sätt</a:t>
            </a:r>
            <a:r>
              <a:rPr lang="en-SE" dirty="0"/>
              <a:t> </a:t>
            </a:r>
            <a:r>
              <a:rPr lang="en-SE" dirty="0" err="1"/>
              <a:t>fungerar</a:t>
            </a:r>
            <a:r>
              <a:rPr lang="en-SE" dirty="0"/>
              <a:t> </a:t>
            </a:r>
            <a:r>
              <a:rPr lang="en-SE" dirty="0" err="1"/>
              <a:t>organisationens</a:t>
            </a:r>
            <a:r>
              <a:rPr lang="en-SE" dirty="0"/>
              <a:t> </a:t>
            </a:r>
            <a:r>
              <a:rPr lang="en-SE" dirty="0" err="1"/>
              <a:t>mänskliga</a:t>
            </a:r>
            <a:r>
              <a:rPr lang="en-SE" dirty="0"/>
              <a:t> </a:t>
            </a:r>
            <a:r>
              <a:rPr lang="en-SE" dirty="0" err="1"/>
              <a:t>brandvägg</a:t>
            </a:r>
            <a:r>
              <a:rPr lang="en-SE" dirty="0"/>
              <a:t>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</a:t>
            </a:r>
            <a:r>
              <a:rPr lang="en-SE" dirty="0" err="1"/>
              <a:t>barriär</a:t>
            </a:r>
            <a:r>
              <a:rPr lang="en-SE" dirty="0"/>
              <a:t> mot </a:t>
            </a:r>
            <a:r>
              <a:rPr lang="en-SE" dirty="0" err="1"/>
              <a:t>komplexa</a:t>
            </a:r>
            <a:r>
              <a:rPr lang="en-SE" dirty="0"/>
              <a:t> phishing‑ och social engineering‑attacker. Den </a:t>
            </a:r>
            <a:r>
              <a:rPr lang="en-SE" dirty="0" err="1"/>
              <a:t>förhindrar</a:t>
            </a:r>
            <a:r>
              <a:rPr lang="en-SE" dirty="0"/>
              <a:t> </a:t>
            </a:r>
            <a:r>
              <a:rPr lang="en-SE" dirty="0" err="1"/>
              <a:t>obehörig</a:t>
            </a:r>
            <a:r>
              <a:rPr lang="en-SE" dirty="0"/>
              <a:t> </a:t>
            </a:r>
            <a:r>
              <a:rPr lang="en-SE" dirty="0" err="1"/>
              <a:t>åtkomst</a:t>
            </a:r>
            <a:r>
              <a:rPr lang="en-SE" dirty="0"/>
              <a:t> till </a:t>
            </a:r>
            <a:r>
              <a:rPr lang="en-SE" dirty="0" err="1"/>
              <a:t>känslig</a:t>
            </a:r>
            <a:r>
              <a:rPr lang="en-SE" dirty="0"/>
              <a:t> information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annars</a:t>
            </a:r>
            <a:r>
              <a:rPr lang="en-SE" dirty="0"/>
              <a:t> </a:t>
            </a:r>
            <a:r>
              <a:rPr lang="en-SE" dirty="0" err="1"/>
              <a:t>kan</a:t>
            </a:r>
            <a:r>
              <a:rPr lang="en-SE" dirty="0"/>
              <a:t> </a:t>
            </a:r>
            <a:r>
              <a:rPr lang="en-SE" dirty="0" err="1"/>
              <a:t>leda</a:t>
            </a:r>
            <a:r>
              <a:rPr lang="en-SE" dirty="0"/>
              <a:t> till </a:t>
            </a:r>
            <a:r>
              <a:rPr lang="en-SE" dirty="0" err="1"/>
              <a:t>allvarliga</a:t>
            </a:r>
            <a:r>
              <a:rPr lang="en-SE" dirty="0"/>
              <a:t> </a:t>
            </a:r>
            <a:r>
              <a:rPr lang="en-SE" dirty="0" err="1"/>
              <a:t>konsekvenser</a:t>
            </a:r>
            <a:r>
              <a:rPr lang="en-SE" dirty="0"/>
              <a:t> </a:t>
            </a:r>
            <a:r>
              <a:rPr lang="en-SE" dirty="0" err="1"/>
              <a:t>såsom</a:t>
            </a:r>
            <a:r>
              <a:rPr lang="en-SE" dirty="0"/>
              <a:t> </a:t>
            </a:r>
            <a:r>
              <a:rPr lang="en-SE" dirty="0" err="1"/>
              <a:t>ekonomiska</a:t>
            </a:r>
            <a:r>
              <a:rPr lang="en-SE" dirty="0"/>
              <a:t> </a:t>
            </a:r>
            <a:r>
              <a:rPr lang="en-SE" dirty="0" err="1"/>
              <a:t>förluster</a:t>
            </a:r>
            <a:r>
              <a:rPr lang="en-SE" dirty="0"/>
              <a:t>, </a:t>
            </a:r>
            <a:r>
              <a:rPr lang="en-SE" dirty="0" err="1"/>
              <a:t>skadat</a:t>
            </a:r>
            <a:r>
              <a:rPr lang="en-SE" dirty="0"/>
              <a:t> </a:t>
            </a:r>
            <a:r>
              <a:rPr lang="en-SE" dirty="0" err="1"/>
              <a:t>anseende</a:t>
            </a:r>
            <a:r>
              <a:rPr lang="en-SE" dirty="0"/>
              <a:t>, </a:t>
            </a:r>
            <a:r>
              <a:rPr lang="en-SE" dirty="0" err="1"/>
              <a:t>sanktioner</a:t>
            </a:r>
            <a:r>
              <a:rPr lang="en-SE" dirty="0"/>
              <a:t> och </a:t>
            </a:r>
            <a:r>
              <a:rPr lang="en-SE" dirty="0" err="1"/>
              <a:t>juridiska</a:t>
            </a:r>
            <a:r>
              <a:rPr lang="en-SE" dirty="0"/>
              <a:t> </a:t>
            </a:r>
            <a:r>
              <a:rPr lang="en-SE" dirty="0" err="1"/>
              <a:t>skyldigheter</a:t>
            </a:r>
            <a:r>
              <a:rPr lang="en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2316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996D2B5-A24A-8113-539F-9565E7756EDF}"/>
              </a:ext>
            </a:extLst>
          </p:cNvPr>
          <p:cNvSpPr txBox="1"/>
          <p:nvPr/>
        </p:nvSpPr>
        <p:spPr>
          <a:xfrm>
            <a:off x="897467" y="1066800"/>
            <a:ext cx="106299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F</a:t>
            </a:r>
            <a:r>
              <a:rPr lang="en-SE" b="1" dirty="0" err="1"/>
              <a:t>ördelar</a:t>
            </a:r>
            <a:r>
              <a:rPr lang="en-SE" b="1" dirty="0"/>
              <a:t> med </a:t>
            </a:r>
            <a:r>
              <a:rPr lang="en-SE" b="1" dirty="0" err="1"/>
              <a:t>en</a:t>
            </a:r>
            <a:r>
              <a:rPr lang="en-SE" b="1" dirty="0"/>
              <a:t> </a:t>
            </a:r>
            <a:r>
              <a:rPr lang="en-SE" b="1" dirty="0" err="1"/>
              <a:t>mänsklig</a:t>
            </a:r>
            <a:r>
              <a:rPr lang="en-SE" b="1" dirty="0"/>
              <a:t> </a:t>
            </a:r>
            <a:r>
              <a:rPr lang="en-SE" b="1" dirty="0" err="1"/>
              <a:t>brandvägg</a:t>
            </a:r>
            <a:r>
              <a:rPr lang="en-SE" b="1" dirty="0"/>
              <a:t> för </a:t>
            </a:r>
            <a:r>
              <a:rPr lang="en-SE" b="1" dirty="0" err="1"/>
              <a:t>att</a:t>
            </a:r>
            <a:r>
              <a:rPr lang="en-SE" b="1" dirty="0"/>
              <a:t> </a:t>
            </a:r>
            <a:r>
              <a:rPr lang="en-SE" b="1" dirty="0" err="1"/>
              <a:t>förebygga</a:t>
            </a:r>
            <a:r>
              <a:rPr lang="en-SE" b="1" dirty="0"/>
              <a:t> hot </a:t>
            </a:r>
            <a:endParaRPr lang="en-US" b="1" dirty="0"/>
          </a:p>
          <a:p>
            <a:endParaRPr lang="en-US" b="1" dirty="0"/>
          </a:p>
          <a:p>
            <a:r>
              <a:rPr lang="en-SE" i="1" dirty="0" err="1"/>
              <a:t>Förbättrad</a:t>
            </a:r>
            <a:r>
              <a:rPr lang="en-SE" i="1" dirty="0"/>
              <a:t> </a:t>
            </a:r>
            <a:r>
              <a:rPr lang="en-SE" i="1" dirty="0" err="1"/>
              <a:t>hotdetektering</a:t>
            </a:r>
            <a:r>
              <a:rPr lang="en-SE" i="1" dirty="0"/>
              <a:t>: </a:t>
            </a:r>
            <a:r>
              <a:rPr lang="en-SE" dirty="0"/>
              <a:t>En </a:t>
            </a:r>
            <a:r>
              <a:rPr lang="en-SE" dirty="0" err="1"/>
              <a:t>välutbildad</a:t>
            </a:r>
            <a:r>
              <a:rPr lang="en-SE" dirty="0"/>
              <a:t> </a:t>
            </a:r>
            <a:r>
              <a:rPr lang="en-SE" dirty="0" err="1"/>
              <a:t>arbetsstyrka</a:t>
            </a:r>
            <a:r>
              <a:rPr lang="en-SE" dirty="0"/>
              <a:t> </a:t>
            </a:r>
            <a:r>
              <a:rPr lang="en-SE" dirty="0" err="1"/>
              <a:t>fungerar</a:t>
            </a:r>
            <a:r>
              <a:rPr lang="en-SE" dirty="0"/>
              <a:t>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ett</a:t>
            </a:r>
            <a:r>
              <a:rPr lang="en-SE" dirty="0"/>
              <a:t> </a:t>
            </a:r>
            <a:r>
              <a:rPr lang="en-SE" dirty="0" err="1"/>
              <a:t>aktivt</a:t>
            </a:r>
            <a:r>
              <a:rPr lang="en-SE" dirty="0"/>
              <a:t> </a:t>
            </a:r>
            <a:r>
              <a:rPr lang="en-SE" dirty="0" err="1"/>
              <a:t>detektionslager</a:t>
            </a:r>
            <a:r>
              <a:rPr lang="en-SE" dirty="0"/>
              <a:t>. Den </a:t>
            </a:r>
            <a:r>
              <a:rPr lang="en-SE" dirty="0" err="1"/>
              <a:t>hjälper</a:t>
            </a:r>
            <a:r>
              <a:rPr lang="en-SE" dirty="0"/>
              <a:t> till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identifiera</a:t>
            </a:r>
            <a:r>
              <a:rPr lang="en-SE" dirty="0"/>
              <a:t> phishing, </a:t>
            </a:r>
            <a:r>
              <a:rPr lang="en-SE" dirty="0" err="1"/>
              <a:t>skadlig</a:t>
            </a:r>
            <a:r>
              <a:rPr lang="en-SE" dirty="0"/>
              <a:t> </a:t>
            </a:r>
            <a:r>
              <a:rPr lang="en-SE" dirty="0" err="1"/>
              <a:t>kod</a:t>
            </a:r>
            <a:r>
              <a:rPr lang="en-SE" dirty="0"/>
              <a:t> och social engineering‑</a:t>
            </a:r>
            <a:r>
              <a:rPr lang="en-SE" dirty="0" err="1"/>
              <a:t>försök</a:t>
            </a:r>
            <a:r>
              <a:rPr lang="en-SE" dirty="0"/>
              <a:t> </a:t>
            </a:r>
            <a:r>
              <a:rPr lang="en-SE" dirty="0" err="1"/>
              <a:t>innan</a:t>
            </a:r>
            <a:r>
              <a:rPr lang="en-SE" dirty="0"/>
              <a:t> de </a:t>
            </a:r>
            <a:r>
              <a:rPr lang="en-SE" dirty="0" err="1"/>
              <a:t>orsakar</a:t>
            </a:r>
            <a:r>
              <a:rPr lang="en-SE" dirty="0"/>
              <a:t> </a:t>
            </a:r>
            <a:r>
              <a:rPr lang="en-SE" dirty="0" err="1"/>
              <a:t>skada</a:t>
            </a:r>
            <a:r>
              <a:rPr lang="en-SE" dirty="0"/>
              <a:t>. </a:t>
            </a:r>
            <a:r>
              <a:rPr lang="en-SE" dirty="0" err="1"/>
              <a:t>Medarbetarnas</a:t>
            </a:r>
            <a:r>
              <a:rPr lang="en-SE" dirty="0"/>
              <a:t> </a:t>
            </a:r>
            <a:r>
              <a:rPr lang="en-SE" dirty="0" err="1"/>
              <a:t>vaksamhet</a:t>
            </a:r>
            <a:r>
              <a:rPr lang="en-SE" dirty="0"/>
              <a:t> </a:t>
            </a:r>
            <a:r>
              <a:rPr lang="en-SE" dirty="0" err="1"/>
              <a:t>stoppar</a:t>
            </a:r>
            <a:r>
              <a:rPr lang="en-SE" dirty="0"/>
              <a:t> attacker </a:t>
            </a:r>
            <a:r>
              <a:rPr lang="en-SE" dirty="0" err="1"/>
              <a:t>i</a:t>
            </a:r>
            <a:r>
              <a:rPr lang="en-SE" dirty="0"/>
              <a:t> </a:t>
            </a:r>
            <a:r>
              <a:rPr lang="en-SE" dirty="0" err="1"/>
              <a:t>ett</a:t>
            </a:r>
            <a:r>
              <a:rPr lang="en-SE" dirty="0"/>
              <a:t> </a:t>
            </a:r>
            <a:r>
              <a:rPr lang="en-SE" dirty="0" err="1"/>
              <a:t>tidigt</a:t>
            </a:r>
            <a:r>
              <a:rPr lang="en-SE" dirty="0"/>
              <a:t> </a:t>
            </a:r>
            <a:r>
              <a:rPr lang="en-SE" dirty="0" err="1"/>
              <a:t>skede</a:t>
            </a:r>
            <a:r>
              <a:rPr lang="en-SE" dirty="0"/>
              <a:t> och </a:t>
            </a:r>
            <a:r>
              <a:rPr lang="en-SE" dirty="0" err="1"/>
              <a:t>minimerar</a:t>
            </a:r>
            <a:r>
              <a:rPr lang="en-SE" dirty="0"/>
              <a:t> </a:t>
            </a:r>
            <a:r>
              <a:rPr lang="en-SE" dirty="0" err="1"/>
              <a:t>störningar</a:t>
            </a:r>
            <a:r>
              <a:rPr lang="en-SE" dirty="0"/>
              <a:t> </a:t>
            </a:r>
            <a:r>
              <a:rPr lang="en-SE" dirty="0" err="1"/>
              <a:t>i</a:t>
            </a:r>
            <a:r>
              <a:rPr lang="en-SE" dirty="0"/>
              <a:t> </a:t>
            </a:r>
            <a:r>
              <a:rPr lang="en-SE" dirty="0" err="1"/>
              <a:t>verksamheten</a:t>
            </a:r>
            <a:r>
              <a:rPr lang="en-SE" dirty="0"/>
              <a:t>. </a:t>
            </a:r>
            <a:r>
              <a:rPr lang="en-SE" i="1" dirty="0" err="1"/>
              <a:t>Minskad</a:t>
            </a:r>
            <a:r>
              <a:rPr lang="en-SE" i="1" dirty="0"/>
              <a:t> </a:t>
            </a:r>
            <a:r>
              <a:rPr lang="en-SE" i="1" dirty="0" err="1"/>
              <a:t>riskexponering</a:t>
            </a:r>
            <a:r>
              <a:rPr lang="en-SE" i="1" dirty="0"/>
              <a:t>: </a:t>
            </a:r>
            <a:r>
              <a:rPr lang="en-SE" dirty="0" err="1"/>
              <a:t>Utbildade</a:t>
            </a:r>
            <a:r>
              <a:rPr lang="en-SE" dirty="0"/>
              <a:t> och </a:t>
            </a:r>
            <a:r>
              <a:rPr lang="en-SE" dirty="0" err="1"/>
              <a:t>säkerhetsmedvetna</a:t>
            </a:r>
            <a:r>
              <a:rPr lang="en-SE" dirty="0"/>
              <a:t> </a:t>
            </a:r>
            <a:r>
              <a:rPr lang="en-SE" dirty="0" err="1"/>
              <a:t>medarbetare</a:t>
            </a:r>
            <a:r>
              <a:rPr lang="en-SE" dirty="0"/>
              <a:t> </a:t>
            </a:r>
            <a:r>
              <a:rPr lang="en-SE" dirty="0" err="1"/>
              <a:t>kan</a:t>
            </a:r>
            <a:r>
              <a:rPr lang="en-SE" dirty="0"/>
              <a:t> </a:t>
            </a:r>
            <a:r>
              <a:rPr lang="en-SE" dirty="0" err="1"/>
              <a:t>avsevärt</a:t>
            </a:r>
            <a:r>
              <a:rPr lang="en-SE" dirty="0"/>
              <a:t> </a:t>
            </a:r>
            <a:r>
              <a:rPr lang="en-SE" dirty="0" err="1"/>
              <a:t>minska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organisations </a:t>
            </a:r>
            <a:r>
              <a:rPr lang="en-SE" dirty="0" err="1"/>
              <a:t>attackyta</a:t>
            </a:r>
            <a:r>
              <a:rPr lang="en-SE" dirty="0"/>
              <a:t> </a:t>
            </a:r>
            <a:r>
              <a:rPr lang="en-SE" dirty="0" err="1"/>
              <a:t>genom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undvika</a:t>
            </a:r>
            <a:r>
              <a:rPr lang="en-SE" dirty="0"/>
              <a:t> </a:t>
            </a:r>
            <a:r>
              <a:rPr lang="en-SE" dirty="0" err="1"/>
              <a:t>riskfyllda</a:t>
            </a:r>
            <a:r>
              <a:rPr lang="en-SE" dirty="0"/>
              <a:t> </a:t>
            </a:r>
            <a:r>
              <a:rPr lang="en-SE" dirty="0" err="1"/>
              <a:t>beteenden</a:t>
            </a:r>
            <a:r>
              <a:rPr lang="en-SE" dirty="0"/>
              <a:t> och </a:t>
            </a:r>
            <a:r>
              <a:rPr lang="en-SE" dirty="0" err="1"/>
              <a:t>upptäcka</a:t>
            </a:r>
            <a:r>
              <a:rPr lang="en-SE" dirty="0"/>
              <a:t> </a:t>
            </a:r>
            <a:r>
              <a:rPr lang="en-SE" dirty="0" err="1"/>
              <a:t>misstänkt</a:t>
            </a:r>
            <a:r>
              <a:rPr lang="en-SE" dirty="0"/>
              <a:t> </a:t>
            </a:r>
            <a:r>
              <a:rPr lang="en-SE" dirty="0" err="1"/>
              <a:t>aktivitet</a:t>
            </a:r>
            <a:r>
              <a:rPr lang="en-SE" dirty="0"/>
              <a:t>. Detta </a:t>
            </a:r>
            <a:r>
              <a:rPr lang="en-SE" dirty="0" err="1"/>
              <a:t>proaktiva</a:t>
            </a:r>
            <a:r>
              <a:rPr lang="en-SE" dirty="0"/>
              <a:t> </a:t>
            </a:r>
            <a:r>
              <a:rPr lang="en-SE" dirty="0" err="1"/>
              <a:t>försvar</a:t>
            </a:r>
            <a:r>
              <a:rPr lang="en-SE" dirty="0"/>
              <a:t> </a:t>
            </a:r>
            <a:r>
              <a:rPr lang="en-SE" dirty="0" err="1"/>
              <a:t>minskar</a:t>
            </a:r>
            <a:r>
              <a:rPr lang="en-SE" dirty="0"/>
              <a:t> </a:t>
            </a:r>
            <a:r>
              <a:rPr lang="en-SE" dirty="0" err="1"/>
              <a:t>sannolikheten</a:t>
            </a:r>
            <a:r>
              <a:rPr lang="en-SE" dirty="0"/>
              <a:t> för </a:t>
            </a:r>
            <a:r>
              <a:rPr lang="en-SE" dirty="0" err="1"/>
              <a:t>intrång</a:t>
            </a:r>
            <a:r>
              <a:rPr lang="en-SE" dirty="0"/>
              <a:t> och </a:t>
            </a:r>
            <a:r>
              <a:rPr lang="en-SE" dirty="0" err="1"/>
              <a:t>insiderhot</a:t>
            </a:r>
            <a:r>
              <a:rPr lang="en-SE" dirty="0"/>
              <a:t>. </a:t>
            </a:r>
            <a:endParaRPr lang="en-US" dirty="0"/>
          </a:p>
          <a:p>
            <a:r>
              <a:rPr lang="en-SE" i="1" dirty="0" err="1"/>
              <a:t>Kostnadseffektivitet</a:t>
            </a:r>
            <a:r>
              <a:rPr lang="en-SE" i="1" dirty="0"/>
              <a:t>: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förebygga</a:t>
            </a:r>
            <a:r>
              <a:rPr lang="en-SE" dirty="0"/>
              <a:t> </a:t>
            </a:r>
            <a:r>
              <a:rPr lang="en-SE" dirty="0" err="1"/>
              <a:t>ett</a:t>
            </a:r>
            <a:r>
              <a:rPr lang="en-SE" dirty="0"/>
              <a:t> </a:t>
            </a:r>
            <a:r>
              <a:rPr lang="en-SE" dirty="0" err="1"/>
              <a:t>cyberangrepp</a:t>
            </a:r>
            <a:r>
              <a:rPr lang="en-SE" dirty="0"/>
              <a:t> </a:t>
            </a:r>
            <a:r>
              <a:rPr lang="en-SE" dirty="0" err="1"/>
              <a:t>genom</a:t>
            </a:r>
            <a:r>
              <a:rPr lang="en-SE" dirty="0"/>
              <a:t> </a:t>
            </a:r>
            <a:r>
              <a:rPr lang="en-SE" dirty="0" err="1"/>
              <a:t>medarbetarmedvetenhet</a:t>
            </a:r>
            <a:r>
              <a:rPr lang="en-SE" dirty="0"/>
              <a:t>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betydligt</a:t>
            </a:r>
            <a:r>
              <a:rPr lang="en-SE" dirty="0"/>
              <a:t> </a:t>
            </a:r>
            <a:r>
              <a:rPr lang="en-SE" dirty="0" err="1"/>
              <a:t>mer</a:t>
            </a:r>
            <a:r>
              <a:rPr lang="en-SE" dirty="0"/>
              <a:t> </a:t>
            </a:r>
            <a:r>
              <a:rPr lang="en-SE" dirty="0" err="1"/>
              <a:t>kostnadseffektivt</a:t>
            </a:r>
            <a:r>
              <a:rPr lang="en-SE" dirty="0"/>
              <a:t> </a:t>
            </a:r>
            <a:r>
              <a:rPr lang="en-SE" dirty="0" err="1"/>
              <a:t>än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återhämta</a:t>
            </a:r>
            <a:r>
              <a:rPr lang="en-SE" dirty="0"/>
              <a:t> sig </a:t>
            </a:r>
            <a:r>
              <a:rPr lang="en-SE" dirty="0" err="1"/>
              <a:t>från</a:t>
            </a:r>
            <a:r>
              <a:rPr lang="en-SE" dirty="0"/>
              <a:t> </a:t>
            </a:r>
            <a:r>
              <a:rPr lang="en-SE" dirty="0" err="1"/>
              <a:t>ett</a:t>
            </a:r>
            <a:r>
              <a:rPr lang="en-SE" dirty="0"/>
              <a:t>. </a:t>
            </a:r>
            <a:r>
              <a:rPr lang="en-SE" dirty="0" err="1"/>
              <a:t>Säkerhetsutbildning</a:t>
            </a:r>
            <a:r>
              <a:rPr lang="en-SE" dirty="0"/>
              <a:t> ger </a:t>
            </a:r>
            <a:r>
              <a:rPr lang="en-SE" dirty="0" err="1"/>
              <a:t>mätbar</a:t>
            </a:r>
            <a:r>
              <a:rPr lang="en-SE" dirty="0"/>
              <a:t> </a:t>
            </a:r>
            <a:r>
              <a:rPr lang="en-SE" dirty="0" err="1"/>
              <a:t>avkastning</a:t>
            </a:r>
            <a:r>
              <a:rPr lang="en-SE" dirty="0"/>
              <a:t> </a:t>
            </a:r>
            <a:r>
              <a:rPr lang="en-SE" dirty="0" err="1"/>
              <a:t>genom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spara</a:t>
            </a:r>
            <a:r>
              <a:rPr lang="en-SE" dirty="0"/>
              <a:t> </a:t>
            </a:r>
            <a:r>
              <a:rPr lang="en-SE" dirty="0" err="1"/>
              <a:t>miljoner</a:t>
            </a:r>
            <a:r>
              <a:rPr lang="en-SE" dirty="0"/>
              <a:t> </a:t>
            </a:r>
            <a:r>
              <a:rPr lang="en-SE" dirty="0" err="1"/>
              <a:t>i</a:t>
            </a:r>
            <a:r>
              <a:rPr lang="en-SE" dirty="0"/>
              <a:t> </a:t>
            </a:r>
            <a:r>
              <a:rPr lang="en-SE" dirty="0" err="1"/>
              <a:t>potentiella</a:t>
            </a:r>
            <a:r>
              <a:rPr lang="en-SE" dirty="0"/>
              <a:t> </a:t>
            </a:r>
            <a:r>
              <a:rPr lang="en-SE" dirty="0" err="1"/>
              <a:t>kostnader</a:t>
            </a:r>
            <a:r>
              <a:rPr lang="en-SE" dirty="0"/>
              <a:t> </a:t>
            </a:r>
            <a:r>
              <a:rPr lang="en-SE" dirty="0" err="1"/>
              <a:t>kopplade</a:t>
            </a:r>
            <a:r>
              <a:rPr lang="en-SE" dirty="0"/>
              <a:t> till </a:t>
            </a:r>
            <a:r>
              <a:rPr lang="en-SE" dirty="0" err="1"/>
              <a:t>dataintrång</a:t>
            </a:r>
            <a:r>
              <a:rPr lang="en-SE" dirty="0"/>
              <a:t>. </a:t>
            </a:r>
            <a:endParaRPr lang="en-US" dirty="0"/>
          </a:p>
          <a:p>
            <a:r>
              <a:rPr lang="en-SE" i="1" dirty="0" err="1"/>
              <a:t>Stärkt</a:t>
            </a:r>
            <a:r>
              <a:rPr lang="en-SE" i="1" dirty="0"/>
              <a:t> </a:t>
            </a:r>
            <a:r>
              <a:rPr lang="en-SE" i="1" dirty="0" err="1"/>
              <a:t>säkerhetsnivå</a:t>
            </a:r>
            <a:r>
              <a:rPr lang="en-SE" i="1" dirty="0"/>
              <a:t>: </a:t>
            </a:r>
            <a:r>
              <a:rPr lang="en-SE" dirty="0"/>
              <a:t>En </a:t>
            </a:r>
            <a:r>
              <a:rPr lang="en-SE" dirty="0" err="1"/>
              <a:t>engagerad</a:t>
            </a:r>
            <a:r>
              <a:rPr lang="en-SE" dirty="0"/>
              <a:t> </a:t>
            </a:r>
            <a:r>
              <a:rPr lang="en-SE" dirty="0" err="1"/>
              <a:t>arbetsstyrka</a:t>
            </a:r>
            <a:r>
              <a:rPr lang="en-SE" dirty="0"/>
              <a:t> </a:t>
            </a:r>
            <a:r>
              <a:rPr lang="en-SE" dirty="0" err="1"/>
              <a:t>kompletterar</a:t>
            </a:r>
            <a:r>
              <a:rPr lang="en-SE" dirty="0"/>
              <a:t> </a:t>
            </a:r>
            <a:r>
              <a:rPr lang="en-SE" dirty="0" err="1"/>
              <a:t>automatiserade</a:t>
            </a:r>
            <a:r>
              <a:rPr lang="en-SE" dirty="0"/>
              <a:t> </a:t>
            </a:r>
            <a:r>
              <a:rPr lang="en-SE" dirty="0" err="1"/>
              <a:t>skydd</a:t>
            </a:r>
            <a:r>
              <a:rPr lang="en-SE" dirty="0"/>
              <a:t> </a:t>
            </a:r>
            <a:r>
              <a:rPr lang="en-SE" dirty="0" err="1"/>
              <a:t>genom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b="1" dirty="0" err="1"/>
              <a:t>tillämpa</a:t>
            </a:r>
            <a:r>
              <a:rPr lang="en-SE" b="1" dirty="0"/>
              <a:t> </a:t>
            </a:r>
            <a:r>
              <a:rPr lang="en-SE" b="1" dirty="0" err="1"/>
              <a:t>mänskligt</a:t>
            </a:r>
            <a:r>
              <a:rPr lang="en-SE" b="1" dirty="0"/>
              <a:t> </a:t>
            </a:r>
            <a:r>
              <a:rPr lang="en-SE" b="1" dirty="0" err="1"/>
              <a:t>omdöme</a:t>
            </a:r>
            <a:r>
              <a:rPr lang="en-SE" b="1" dirty="0"/>
              <a:t> </a:t>
            </a:r>
            <a:r>
              <a:rPr lang="en-SE" b="1" dirty="0" err="1"/>
              <a:t>i</a:t>
            </a:r>
            <a:r>
              <a:rPr lang="en-SE" b="1" dirty="0"/>
              <a:t> </a:t>
            </a:r>
            <a:r>
              <a:rPr lang="en-SE" b="1" dirty="0" err="1"/>
              <a:t>oförutsägbara</a:t>
            </a:r>
            <a:r>
              <a:rPr lang="en-SE" b="1" dirty="0"/>
              <a:t> </a:t>
            </a:r>
            <a:r>
              <a:rPr lang="en-SE" b="1" dirty="0" err="1"/>
              <a:t>situationer</a:t>
            </a:r>
            <a:r>
              <a:rPr lang="en-SE" b="1" dirty="0"/>
              <a:t>. </a:t>
            </a:r>
            <a:r>
              <a:rPr lang="en-SE" dirty="0"/>
              <a:t>Deras </a:t>
            </a:r>
            <a:r>
              <a:rPr lang="en-SE" dirty="0" err="1"/>
              <a:t>kontinuerliga</a:t>
            </a:r>
            <a:r>
              <a:rPr lang="en-SE" dirty="0"/>
              <a:t> </a:t>
            </a:r>
            <a:r>
              <a:rPr lang="en-SE" dirty="0" err="1"/>
              <a:t>medvetenhet</a:t>
            </a:r>
            <a:r>
              <a:rPr lang="en-SE" dirty="0"/>
              <a:t> </a:t>
            </a:r>
            <a:r>
              <a:rPr lang="en-SE" dirty="0" err="1"/>
              <a:t>möjliggör</a:t>
            </a:r>
            <a:r>
              <a:rPr lang="en-SE" dirty="0"/>
              <a:t> </a:t>
            </a:r>
            <a:r>
              <a:rPr lang="en-SE" dirty="0" err="1"/>
              <a:t>snabbare</a:t>
            </a:r>
            <a:r>
              <a:rPr lang="en-SE" dirty="0"/>
              <a:t> </a:t>
            </a:r>
            <a:r>
              <a:rPr lang="en-SE" dirty="0" err="1"/>
              <a:t>respons</a:t>
            </a:r>
            <a:r>
              <a:rPr lang="en-SE" dirty="0"/>
              <a:t> och </a:t>
            </a:r>
            <a:r>
              <a:rPr lang="en-SE" dirty="0" err="1"/>
              <a:t>täpper</a:t>
            </a:r>
            <a:r>
              <a:rPr lang="en-SE" dirty="0"/>
              <a:t> till </a:t>
            </a:r>
            <a:r>
              <a:rPr lang="en-SE" dirty="0" err="1"/>
              <a:t>kritiska</a:t>
            </a:r>
            <a:r>
              <a:rPr lang="en-SE" dirty="0"/>
              <a:t> </a:t>
            </a:r>
            <a:r>
              <a:rPr lang="en-SE" dirty="0" err="1"/>
              <a:t>säkerhetsluckor</a:t>
            </a:r>
            <a:r>
              <a:rPr lang="en-SE" dirty="0"/>
              <a:t>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tekniken</a:t>
            </a:r>
            <a:r>
              <a:rPr lang="en-SE" dirty="0"/>
              <a:t> </a:t>
            </a:r>
            <a:r>
              <a:rPr lang="en-SE" dirty="0" err="1"/>
              <a:t>lämnar</a:t>
            </a:r>
            <a:r>
              <a:rPr lang="en-SE" dirty="0"/>
              <a:t> </a:t>
            </a:r>
            <a:r>
              <a:rPr lang="en-SE" dirty="0" err="1"/>
              <a:t>efter</a:t>
            </a:r>
            <a:r>
              <a:rPr lang="en-SE" dirty="0"/>
              <a:t> sig. </a:t>
            </a:r>
            <a:endParaRPr lang="en-US" dirty="0"/>
          </a:p>
          <a:p>
            <a:r>
              <a:rPr lang="en-SE" i="1" dirty="0" err="1"/>
              <a:t>Kulturella</a:t>
            </a:r>
            <a:r>
              <a:rPr lang="en-SE" i="1" dirty="0"/>
              <a:t> och </a:t>
            </a:r>
            <a:r>
              <a:rPr lang="en-SE" i="1" dirty="0" err="1"/>
              <a:t>regelefterlevnadsrelaterade</a:t>
            </a:r>
            <a:r>
              <a:rPr lang="en-SE" i="1" dirty="0"/>
              <a:t> </a:t>
            </a:r>
            <a:r>
              <a:rPr lang="en-SE" i="1" dirty="0" err="1"/>
              <a:t>fördelar</a:t>
            </a:r>
            <a:r>
              <a:rPr lang="en-SE" i="1" dirty="0"/>
              <a:t>: </a:t>
            </a:r>
            <a:r>
              <a:rPr lang="en-SE" dirty="0"/>
              <a:t>En </a:t>
            </a:r>
            <a:r>
              <a:rPr lang="en-SE" dirty="0" err="1"/>
              <a:t>mogen</a:t>
            </a:r>
            <a:r>
              <a:rPr lang="en-SE" dirty="0"/>
              <a:t> </a:t>
            </a:r>
            <a:r>
              <a:rPr lang="en-SE" dirty="0" err="1"/>
              <a:t>mänsklig</a:t>
            </a:r>
            <a:r>
              <a:rPr lang="en-SE" dirty="0"/>
              <a:t> </a:t>
            </a:r>
            <a:r>
              <a:rPr lang="en-SE" dirty="0" err="1"/>
              <a:t>brandvägg</a:t>
            </a:r>
            <a:r>
              <a:rPr lang="en-SE" dirty="0"/>
              <a:t> </a:t>
            </a:r>
            <a:r>
              <a:rPr lang="en-SE" dirty="0" err="1"/>
              <a:t>skapar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kultur av </a:t>
            </a:r>
            <a:r>
              <a:rPr lang="en-SE" dirty="0" err="1"/>
              <a:t>ansvarstagande</a:t>
            </a:r>
            <a:r>
              <a:rPr lang="en-SE" dirty="0"/>
              <a:t> och </a:t>
            </a:r>
            <a:r>
              <a:rPr lang="en-SE" dirty="0" err="1"/>
              <a:t>motståndskraft</a:t>
            </a:r>
            <a:r>
              <a:rPr lang="en-SE" dirty="0"/>
              <a:t> </a:t>
            </a:r>
            <a:r>
              <a:rPr lang="en-SE" dirty="0" err="1"/>
              <a:t>samtidigt</a:t>
            </a:r>
            <a:r>
              <a:rPr lang="en-SE" dirty="0"/>
              <a:t> </a:t>
            </a:r>
            <a:r>
              <a:rPr lang="en-SE" dirty="0" err="1"/>
              <a:t>som</a:t>
            </a:r>
            <a:r>
              <a:rPr lang="en-SE" dirty="0"/>
              <a:t> den </a:t>
            </a:r>
            <a:r>
              <a:rPr lang="en-SE" dirty="0" err="1"/>
              <a:t>uppfyller</a:t>
            </a:r>
            <a:r>
              <a:rPr lang="en-SE" dirty="0"/>
              <a:t> </a:t>
            </a:r>
            <a:r>
              <a:rPr lang="en-SE" dirty="0" err="1"/>
              <a:t>regulatoriska</a:t>
            </a:r>
            <a:r>
              <a:rPr lang="en-SE" dirty="0"/>
              <a:t> </a:t>
            </a:r>
            <a:r>
              <a:rPr lang="en-SE" dirty="0" err="1"/>
              <a:t>krav</a:t>
            </a:r>
            <a:r>
              <a:rPr lang="en-SE" dirty="0"/>
              <a:t> </a:t>
            </a:r>
            <a:r>
              <a:rPr lang="en-SE" dirty="0" err="1"/>
              <a:t>på</a:t>
            </a:r>
            <a:r>
              <a:rPr lang="en-SE" dirty="0"/>
              <a:t> </a:t>
            </a:r>
            <a:r>
              <a:rPr lang="en-SE" dirty="0" err="1"/>
              <a:t>medarbetarutbildning</a:t>
            </a:r>
            <a:r>
              <a:rPr lang="en-SE" dirty="0"/>
              <a:t>. Detta </a:t>
            </a:r>
            <a:r>
              <a:rPr lang="en-SE" dirty="0" err="1"/>
              <a:t>säkerhetsorienterade</a:t>
            </a:r>
            <a:r>
              <a:rPr lang="en-SE" dirty="0"/>
              <a:t> mindset </a:t>
            </a:r>
            <a:r>
              <a:rPr lang="en-SE" dirty="0" err="1"/>
              <a:t>stärker</a:t>
            </a:r>
            <a:r>
              <a:rPr lang="en-SE" dirty="0"/>
              <a:t> </a:t>
            </a:r>
            <a:r>
              <a:rPr lang="en-SE" dirty="0" err="1"/>
              <a:t>organisationens</a:t>
            </a:r>
            <a:r>
              <a:rPr lang="en-SE" dirty="0"/>
              <a:t> </a:t>
            </a:r>
            <a:r>
              <a:rPr lang="en-SE" dirty="0" err="1"/>
              <a:t>förtroende</a:t>
            </a:r>
            <a:r>
              <a:rPr lang="en-SE" dirty="0"/>
              <a:t>, </a:t>
            </a:r>
            <a:r>
              <a:rPr lang="en-SE" dirty="0" err="1"/>
              <a:t>rykte</a:t>
            </a:r>
            <a:r>
              <a:rPr lang="en-SE" dirty="0"/>
              <a:t> och </a:t>
            </a:r>
            <a:r>
              <a:rPr lang="en-SE" dirty="0" err="1"/>
              <a:t>regelefterlevnad</a:t>
            </a:r>
            <a:r>
              <a:rPr lang="en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5203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07E13E-399C-69A0-A9A9-167506430810}"/>
              </a:ext>
            </a:extLst>
          </p:cNvPr>
          <p:cNvSpPr txBox="1"/>
          <p:nvPr/>
        </p:nvSpPr>
        <p:spPr>
          <a:xfrm>
            <a:off x="254000" y="197346"/>
            <a:ext cx="11336867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E" b="1" dirty="0"/>
              <a:t>De </a:t>
            </a:r>
            <a:r>
              <a:rPr lang="en-SE" b="1" dirty="0" err="1"/>
              <a:t>främsta</a:t>
            </a:r>
            <a:r>
              <a:rPr lang="en-SE" b="1" dirty="0"/>
              <a:t> </a:t>
            </a:r>
            <a:r>
              <a:rPr lang="en-SE" b="1" dirty="0" err="1"/>
              <a:t>hoten</a:t>
            </a:r>
            <a:r>
              <a:rPr lang="en-SE" b="1" dirty="0"/>
              <a:t> </a:t>
            </a:r>
            <a:r>
              <a:rPr lang="en-SE" b="1" dirty="0" err="1"/>
              <a:t>som</a:t>
            </a:r>
            <a:r>
              <a:rPr lang="en-SE" b="1" dirty="0"/>
              <a:t> </a:t>
            </a:r>
            <a:r>
              <a:rPr lang="en-SE" b="1" dirty="0" err="1"/>
              <a:t>riktar</a:t>
            </a:r>
            <a:r>
              <a:rPr lang="en-SE" b="1" dirty="0"/>
              <a:t> sig mot den </a:t>
            </a:r>
            <a:r>
              <a:rPr lang="en-SE" b="1" dirty="0" err="1"/>
              <a:t>mänskliga</a:t>
            </a:r>
            <a:r>
              <a:rPr lang="en-SE" b="1" dirty="0"/>
              <a:t> </a:t>
            </a:r>
            <a:r>
              <a:rPr lang="en-SE" b="1" dirty="0" err="1"/>
              <a:t>brandväggen</a:t>
            </a:r>
            <a:r>
              <a:rPr lang="en-SE" b="1" dirty="0"/>
              <a:t> </a:t>
            </a:r>
            <a:r>
              <a:rPr lang="en-SE" dirty="0" err="1"/>
              <a:t>Även</a:t>
            </a:r>
            <a:r>
              <a:rPr lang="en-SE" dirty="0"/>
              <a:t> om </a:t>
            </a:r>
            <a:r>
              <a:rPr lang="en-SE" dirty="0" err="1"/>
              <a:t>en</a:t>
            </a:r>
            <a:r>
              <a:rPr lang="en-SE" dirty="0"/>
              <a:t> </a:t>
            </a:r>
            <a:r>
              <a:rPr lang="en-SE" dirty="0" err="1"/>
              <a:t>mänsklig</a:t>
            </a:r>
            <a:r>
              <a:rPr lang="en-SE" dirty="0"/>
              <a:t> </a:t>
            </a:r>
            <a:r>
              <a:rPr lang="en-SE" dirty="0" err="1"/>
              <a:t>brandvägg</a:t>
            </a:r>
            <a:r>
              <a:rPr lang="en-SE" dirty="0"/>
              <a:t> </a:t>
            </a:r>
            <a:r>
              <a:rPr lang="en-SE" dirty="0" err="1"/>
              <a:t>skyddar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organisation mot </a:t>
            </a:r>
            <a:r>
              <a:rPr lang="en-SE" dirty="0" err="1"/>
              <a:t>säkerhetshot</a:t>
            </a:r>
            <a:r>
              <a:rPr lang="en-SE" dirty="0"/>
              <a:t> </a:t>
            </a:r>
            <a:r>
              <a:rPr lang="en-SE" dirty="0" err="1"/>
              <a:t>har</a:t>
            </a:r>
            <a:r>
              <a:rPr lang="en-SE" dirty="0"/>
              <a:t> den </a:t>
            </a:r>
            <a:r>
              <a:rPr lang="en-SE" dirty="0" err="1"/>
              <a:t>vissa</a:t>
            </a:r>
            <a:r>
              <a:rPr lang="en-SE" dirty="0"/>
              <a:t> </a:t>
            </a:r>
            <a:r>
              <a:rPr lang="en-SE" dirty="0" err="1"/>
              <a:t>begränsningar</a:t>
            </a:r>
            <a:r>
              <a:rPr lang="en-SE" dirty="0"/>
              <a:t>. 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S</a:t>
            </a:r>
            <a:r>
              <a:rPr lang="en-SE" b="1" dirty="0" err="1"/>
              <a:t>vaga</a:t>
            </a:r>
            <a:r>
              <a:rPr lang="en-SE" b="1" dirty="0"/>
              <a:t> </a:t>
            </a:r>
            <a:r>
              <a:rPr lang="en-SE" b="1" dirty="0" err="1"/>
              <a:t>punkter</a:t>
            </a:r>
            <a:r>
              <a:rPr lang="en-SE" b="1" dirty="0"/>
              <a:t> </a:t>
            </a:r>
            <a:r>
              <a:rPr lang="en-SE" b="1" dirty="0" err="1"/>
              <a:t>i</a:t>
            </a:r>
            <a:r>
              <a:rPr lang="en-SE" b="1" dirty="0"/>
              <a:t> </a:t>
            </a:r>
            <a:r>
              <a:rPr lang="en-SE" b="1" dirty="0" err="1"/>
              <a:t>en</a:t>
            </a:r>
            <a:r>
              <a:rPr lang="en-SE" b="1" dirty="0"/>
              <a:t> </a:t>
            </a:r>
            <a:r>
              <a:rPr lang="en-SE" b="1" dirty="0" err="1"/>
              <a:t>mänsklig</a:t>
            </a:r>
            <a:r>
              <a:rPr lang="en-SE" b="1" dirty="0"/>
              <a:t> </a:t>
            </a:r>
            <a:r>
              <a:rPr lang="en-SE" b="1" dirty="0" err="1"/>
              <a:t>brandvägg</a:t>
            </a:r>
            <a:r>
              <a:rPr lang="en-SE" b="1" dirty="0"/>
              <a:t> </a:t>
            </a:r>
            <a:endParaRPr lang="en-US" b="1" dirty="0"/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E" i="1" dirty="0" err="1"/>
              <a:t>Socialengineering</a:t>
            </a:r>
            <a:r>
              <a:rPr lang="en-SE" i="1" dirty="0"/>
              <a:t>‑attacker </a:t>
            </a:r>
            <a:br>
              <a:rPr lang="en-US" i="1" dirty="0"/>
            </a:br>
            <a:r>
              <a:rPr lang="en-SE" dirty="0"/>
              <a:t>En social engineering‑attack </a:t>
            </a:r>
            <a:r>
              <a:rPr lang="en-SE" dirty="0" err="1"/>
              <a:t>innebär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angriparen</a:t>
            </a:r>
            <a:r>
              <a:rPr lang="en-SE" dirty="0"/>
              <a:t> </a:t>
            </a:r>
            <a:r>
              <a:rPr lang="en-SE" dirty="0" err="1"/>
              <a:t>använder</a:t>
            </a:r>
            <a:r>
              <a:rPr lang="en-SE" dirty="0"/>
              <a:t> </a:t>
            </a:r>
            <a:r>
              <a:rPr lang="en-SE" dirty="0" err="1"/>
              <a:t>psykologisk</a:t>
            </a:r>
            <a:r>
              <a:rPr lang="en-SE" dirty="0"/>
              <a:t> manipulation för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få</a:t>
            </a:r>
            <a:r>
              <a:rPr lang="en-SE" dirty="0"/>
              <a:t> </a:t>
            </a:r>
            <a:r>
              <a:rPr lang="en-SE" dirty="0" err="1"/>
              <a:t>människor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göra</a:t>
            </a:r>
            <a:r>
              <a:rPr lang="en-SE" dirty="0"/>
              <a:t> </a:t>
            </a:r>
            <a:r>
              <a:rPr lang="en-SE" dirty="0" err="1"/>
              <a:t>ett</a:t>
            </a:r>
            <a:r>
              <a:rPr lang="en-SE" dirty="0"/>
              <a:t> </a:t>
            </a:r>
            <a:r>
              <a:rPr lang="en-SE" dirty="0" err="1"/>
              <a:t>säkerhetsrelaterat</a:t>
            </a:r>
            <a:r>
              <a:rPr lang="en-SE" dirty="0"/>
              <a:t> </a:t>
            </a:r>
            <a:r>
              <a:rPr lang="en-SE" dirty="0" err="1"/>
              <a:t>misstag</a:t>
            </a:r>
            <a:r>
              <a:rPr lang="en-SE" dirty="0"/>
              <a:t>, </a:t>
            </a:r>
            <a:r>
              <a:rPr lang="en-SE" dirty="0" err="1"/>
              <a:t>såsom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lämna</a:t>
            </a:r>
            <a:r>
              <a:rPr lang="en-SE" dirty="0"/>
              <a:t> </a:t>
            </a:r>
            <a:r>
              <a:rPr lang="en-SE" dirty="0" err="1"/>
              <a:t>ut</a:t>
            </a:r>
            <a:r>
              <a:rPr lang="en-SE" dirty="0"/>
              <a:t> </a:t>
            </a:r>
            <a:r>
              <a:rPr lang="en-SE" dirty="0" err="1"/>
              <a:t>känslig</a:t>
            </a:r>
            <a:r>
              <a:rPr lang="en-SE" dirty="0"/>
              <a:t> information.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E" i="1" dirty="0"/>
              <a:t>Phishing‑attacker </a:t>
            </a:r>
            <a:r>
              <a:rPr lang="en-SE" dirty="0"/>
              <a:t>Dessa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några</a:t>
            </a:r>
            <a:r>
              <a:rPr lang="en-SE" dirty="0"/>
              <a:t> av de </a:t>
            </a:r>
            <a:r>
              <a:rPr lang="en-SE" dirty="0" err="1"/>
              <a:t>vanligaste</a:t>
            </a:r>
            <a:r>
              <a:rPr lang="en-SE" dirty="0"/>
              <a:t> </a:t>
            </a:r>
            <a:r>
              <a:rPr lang="en-SE" dirty="0" err="1"/>
              <a:t>hoten</a:t>
            </a:r>
            <a:r>
              <a:rPr lang="en-SE" dirty="0"/>
              <a:t> och </a:t>
            </a:r>
            <a:r>
              <a:rPr lang="en-SE" dirty="0" err="1"/>
              <a:t>syftar</a:t>
            </a:r>
            <a:r>
              <a:rPr lang="en-SE" dirty="0"/>
              <a:t> till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lura</a:t>
            </a:r>
            <a:r>
              <a:rPr lang="en-SE" dirty="0"/>
              <a:t> </a:t>
            </a:r>
            <a:r>
              <a:rPr lang="en-SE" dirty="0" err="1"/>
              <a:t>människor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avslöja</a:t>
            </a:r>
            <a:r>
              <a:rPr lang="en-SE" dirty="0"/>
              <a:t> </a:t>
            </a:r>
            <a:r>
              <a:rPr lang="en-SE" dirty="0" err="1"/>
              <a:t>känslig</a:t>
            </a:r>
            <a:r>
              <a:rPr lang="en-SE" dirty="0"/>
              <a:t> information. De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form av </a:t>
            </a:r>
            <a:r>
              <a:rPr lang="en-SE" dirty="0" err="1"/>
              <a:t>avancerad</a:t>
            </a:r>
            <a:r>
              <a:rPr lang="en-SE" dirty="0"/>
              <a:t> social engineering och </a:t>
            </a:r>
            <a:r>
              <a:rPr lang="en-SE" dirty="0" err="1"/>
              <a:t>genomförs</a:t>
            </a:r>
            <a:r>
              <a:rPr lang="en-SE" dirty="0"/>
              <a:t> via phishing‑</a:t>
            </a:r>
            <a:r>
              <a:rPr lang="en-SE" dirty="0" err="1"/>
              <a:t>mejl</a:t>
            </a:r>
            <a:r>
              <a:rPr lang="en-SE" dirty="0"/>
              <a:t>, </a:t>
            </a:r>
            <a:r>
              <a:rPr lang="en-SE" dirty="0" err="1"/>
              <a:t>skadliga</a:t>
            </a:r>
            <a:r>
              <a:rPr lang="en-SE" dirty="0"/>
              <a:t> </a:t>
            </a:r>
            <a:r>
              <a:rPr lang="en-SE" dirty="0" err="1"/>
              <a:t>webbplatslänkar</a:t>
            </a:r>
            <a:r>
              <a:rPr lang="en-SE" dirty="0"/>
              <a:t> </a:t>
            </a:r>
            <a:r>
              <a:rPr lang="en-SE" dirty="0" err="1"/>
              <a:t>eller</a:t>
            </a:r>
            <a:r>
              <a:rPr lang="en-SE" dirty="0"/>
              <a:t> </a:t>
            </a:r>
            <a:r>
              <a:rPr lang="en-SE" dirty="0" err="1"/>
              <a:t>andra</a:t>
            </a:r>
            <a:r>
              <a:rPr lang="en-SE" dirty="0"/>
              <a:t> </a:t>
            </a:r>
            <a:r>
              <a:rPr lang="en-SE" dirty="0" err="1"/>
              <a:t>bedrägliga</a:t>
            </a:r>
            <a:r>
              <a:rPr lang="en-SE" dirty="0"/>
              <a:t> </a:t>
            </a:r>
            <a:r>
              <a:rPr lang="en-SE" dirty="0" err="1"/>
              <a:t>metoder</a:t>
            </a:r>
            <a:r>
              <a:rPr lang="en-SE" dirty="0"/>
              <a:t>.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E" i="1" dirty="0"/>
              <a:t>Pretexting</a:t>
            </a:r>
            <a:r>
              <a:rPr lang="en-SE" dirty="0"/>
              <a:t> </a:t>
            </a:r>
            <a:r>
              <a:rPr lang="en-SE" dirty="0" err="1"/>
              <a:t>Pretexting</a:t>
            </a:r>
            <a:r>
              <a:rPr lang="en-SE" dirty="0"/>
              <a:t>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</a:t>
            </a:r>
            <a:r>
              <a:rPr lang="en-SE" dirty="0" err="1"/>
              <a:t>typ</a:t>
            </a:r>
            <a:r>
              <a:rPr lang="en-SE" dirty="0"/>
              <a:t> av social engineering </a:t>
            </a:r>
            <a:r>
              <a:rPr lang="en-SE" dirty="0" err="1"/>
              <a:t>där</a:t>
            </a:r>
            <a:r>
              <a:rPr lang="en-SE" dirty="0"/>
              <a:t> </a:t>
            </a:r>
            <a:r>
              <a:rPr lang="en-SE" dirty="0" err="1"/>
              <a:t>bedragaren</a:t>
            </a:r>
            <a:r>
              <a:rPr lang="en-SE" dirty="0"/>
              <a:t> </a:t>
            </a:r>
            <a:r>
              <a:rPr lang="en-SE" dirty="0" err="1"/>
              <a:t>skapar</a:t>
            </a:r>
            <a:r>
              <a:rPr lang="en-SE" dirty="0"/>
              <a:t> </a:t>
            </a:r>
            <a:r>
              <a:rPr lang="en-SE" dirty="0" err="1"/>
              <a:t>ett</a:t>
            </a:r>
            <a:r>
              <a:rPr lang="en-SE" dirty="0"/>
              <a:t> </a:t>
            </a:r>
            <a:r>
              <a:rPr lang="en-SE" dirty="0" err="1"/>
              <a:t>falskt</a:t>
            </a:r>
            <a:r>
              <a:rPr lang="en-SE" dirty="0"/>
              <a:t> scenario </a:t>
            </a:r>
            <a:r>
              <a:rPr lang="en-SE" dirty="0" err="1"/>
              <a:t>eller</a:t>
            </a:r>
            <a:r>
              <a:rPr lang="en-SE" dirty="0"/>
              <a:t> </a:t>
            </a:r>
            <a:r>
              <a:rPr lang="en-SE" dirty="0" err="1"/>
              <a:t>förevändning</a:t>
            </a:r>
            <a:r>
              <a:rPr lang="en-SE" dirty="0"/>
              <a:t> för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lura</a:t>
            </a:r>
            <a:r>
              <a:rPr lang="en-SE" dirty="0"/>
              <a:t> </a:t>
            </a:r>
            <a:r>
              <a:rPr lang="en-SE" dirty="0" err="1"/>
              <a:t>offret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lämna</a:t>
            </a:r>
            <a:r>
              <a:rPr lang="en-SE" dirty="0"/>
              <a:t> </a:t>
            </a:r>
            <a:r>
              <a:rPr lang="en-SE" dirty="0" err="1"/>
              <a:t>ut</a:t>
            </a:r>
            <a:r>
              <a:rPr lang="en-SE" dirty="0"/>
              <a:t> </a:t>
            </a:r>
            <a:r>
              <a:rPr lang="en-SE" dirty="0" err="1"/>
              <a:t>känslig</a:t>
            </a:r>
            <a:r>
              <a:rPr lang="en-SE" dirty="0"/>
              <a:t> information </a:t>
            </a:r>
            <a:r>
              <a:rPr lang="en-SE" dirty="0" err="1"/>
              <a:t>eller</a:t>
            </a:r>
            <a:r>
              <a:rPr lang="en-SE" dirty="0"/>
              <a:t> </a:t>
            </a:r>
            <a:r>
              <a:rPr lang="en-SE" dirty="0" err="1"/>
              <a:t>ge</a:t>
            </a:r>
            <a:r>
              <a:rPr lang="en-SE" dirty="0"/>
              <a:t> </a:t>
            </a:r>
            <a:r>
              <a:rPr lang="en-SE" dirty="0" err="1"/>
              <a:t>systemåtkomst</a:t>
            </a:r>
            <a:r>
              <a:rPr lang="en-SE" dirty="0"/>
              <a:t>. Denna </a:t>
            </a:r>
            <a:r>
              <a:rPr lang="en-SE" dirty="0" err="1"/>
              <a:t>attackform</a:t>
            </a:r>
            <a:r>
              <a:rPr lang="en-SE" dirty="0"/>
              <a:t> </a:t>
            </a:r>
            <a:r>
              <a:rPr lang="en-SE" dirty="0" err="1"/>
              <a:t>bygger</a:t>
            </a:r>
            <a:r>
              <a:rPr lang="en-SE" dirty="0"/>
              <a:t> </a:t>
            </a:r>
            <a:r>
              <a:rPr lang="en-SE" dirty="0" err="1"/>
              <a:t>i</a:t>
            </a:r>
            <a:r>
              <a:rPr lang="en-SE" dirty="0"/>
              <a:t> </a:t>
            </a:r>
            <a:r>
              <a:rPr lang="en-SE" dirty="0" err="1"/>
              <a:t>hög</a:t>
            </a:r>
            <a:r>
              <a:rPr lang="en-SE" dirty="0"/>
              <a:t> grad </a:t>
            </a:r>
            <a:r>
              <a:rPr lang="en-SE" dirty="0" err="1"/>
              <a:t>på</a:t>
            </a:r>
            <a:r>
              <a:rPr lang="en-SE" dirty="0"/>
              <a:t> manipulation av </a:t>
            </a:r>
            <a:r>
              <a:rPr lang="en-SE" dirty="0" err="1"/>
              <a:t>offret</a:t>
            </a:r>
            <a:r>
              <a:rPr lang="en-SE" dirty="0"/>
              <a:t>.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E" i="1" dirty="0" err="1"/>
              <a:t>Bete</a:t>
            </a:r>
            <a:r>
              <a:rPr lang="en-SE" i="1" dirty="0"/>
              <a:t> (Baiting) </a:t>
            </a:r>
            <a:r>
              <a:rPr lang="en-SE" dirty="0" err="1"/>
              <a:t>Här</a:t>
            </a:r>
            <a:r>
              <a:rPr lang="en-SE" dirty="0"/>
              <a:t> </a:t>
            </a:r>
            <a:r>
              <a:rPr lang="en-SE" dirty="0" err="1"/>
              <a:t>lockar</a:t>
            </a:r>
            <a:r>
              <a:rPr lang="en-SE" dirty="0"/>
              <a:t> </a:t>
            </a:r>
            <a:r>
              <a:rPr lang="en-SE" dirty="0" err="1"/>
              <a:t>angriparen</a:t>
            </a:r>
            <a:r>
              <a:rPr lang="en-SE" dirty="0"/>
              <a:t> </a:t>
            </a:r>
            <a:r>
              <a:rPr lang="en-SE" dirty="0" err="1"/>
              <a:t>offret</a:t>
            </a:r>
            <a:r>
              <a:rPr lang="en-SE" dirty="0"/>
              <a:t> med </a:t>
            </a:r>
            <a:r>
              <a:rPr lang="en-SE" dirty="0" err="1"/>
              <a:t>ett</a:t>
            </a:r>
            <a:r>
              <a:rPr lang="en-SE" dirty="0"/>
              <a:t> </a:t>
            </a:r>
            <a:r>
              <a:rPr lang="en-SE" dirty="0" err="1"/>
              <a:t>falskt</a:t>
            </a:r>
            <a:r>
              <a:rPr lang="en-SE" dirty="0"/>
              <a:t> </a:t>
            </a:r>
            <a:r>
              <a:rPr lang="en-SE" dirty="0" err="1"/>
              <a:t>löfte</a:t>
            </a:r>
            <a:r>
              <a:rPr lang="en-SE" dirty="0"/>
              <a:t>, </a:t>
            </a:r>
            <a:r>
              <a:rPr lang="en-SE" dirty="0" err="1"/>
              <a:t>vilket</a:t>
            </a:r>
            <a:r>
              <a:rPr lang="en-SE" dirty="0"/>
              <a:t> </a:t>
            </a:r>
            <a:r>
              <a:rPr lang="en-SE" dirty="0" err="1"/>
              <a:t>får</a:t>
            </a:r>
            <a:r>
              <a:rPr lang="en-SE" dirty="0"/>
              <a:t> </a:t>
            </a:r>
            <a:r>
              <a:rPr lang="en-SE" dirty="0" err="1"/>
              <a:t>personen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dela </a:t>
            </a:r>
            <a:r>
              <a:rPr lang="en-SE" dirty="0" err="1"/>
              <a:t>känslig</a:t>
            </a:r>
            <a:r>
              <a:rPr lang="en-SE" dirty="0"/>
              <a:t> information. </a:t>
            </a:r>
            <a:r>
              <a:rPr lang="en-SE" dirty="0" err="1"/>
              <a:t>Fällan</a:t>
            </a:r>
            <a:r>
              <a:rPr lang="en-SE" dirty="0"/>
              <a:t> </a:t>
            </a:r>
            <a:r>
              <a:rPr lang="en-SE" dirty="0" err="1"/>
              <a:t>kan</a:t>
            </a:r>
            <a:r>
              <a:rPr lang="en-SE" dirty="0"/>
              <a:t> </a:t>
            </a:r>
            <a:r>
              <a:rPr lang="en-SE" dirty="0" err="1"/>
              <a:t>bestå</a:t>
            </a:r>
            <a:r>
              <a:rPr lang="en-SE" dirty="0"/>
              <a:t> av </a:t>
            </a:r>
            <a:r>
              <a:rPr lang="en-SE" dirty="0" err="1"/>
              <a:t>ett</a:t>
            </a:r>
            <a:r>
              <a:rPr lang="en-SE" dirty="0"/>
              <a:t> </a:t>
            </a:r>
            <a:r>
              <a:rPr lang="en-SE" dirty="0" err="1"/>
              <a:t>skadligt</a:t>
            </a:r>
            <a:r>
              <a:rPr lang="en-SE" dirty="0"/>
              <a:t> </a:t>
            </a:r>
            <a:r>
              <a:rPr lang="en-SE" dirty="0" err="1"/>
              <a:t>dokument</a:t>
            </a:r>
            <a:r>
              <a:rPr lang="en-SE" dirty="0"/>
              <a:t> </a:t>
            </a:r>
            <a:r>
              <a:rPr lang="en-SE" dirty="0" err="1"/>
              <a:t>eller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</a:t>
            </a:r>
            <a:r>
              <a:rPr lang="en-SE" dirty="0" err="1"/>
              <a:t>bilaga</a:t>
            </a:r>
            <a:r>
              <a:rPr lang="en-SE" dirty="0"/>
              <a:t> med malware, </a:t>
            </a:r>
            <a:r>
              <a:rPr lang="en-SE" dirty="0" err="1"/>
              <a:t>märkt</a:t>
            </a:r>
            <a:r>
              <a:rPr lang="en-SE" dirty="0"/>
              <a:t> med </a:t>
            </a:r>
            <a:r>
              <a:rPr lang="en-SE" dirty="0" err="1"/>
              <a:t>ett</a:t>
            </a:r>
            <a:r>
              <a:rPr lang="en-SE" dirty="0"/>
              <a:t> </a:t>
            </a:r>
            <a:r>
              <a:rPr lang="en-SE" dirty="0" err="1"/>
              <a:t>lockande</a:t>
            </a:r>
            <a:r>
              <a:rPr lang="en-SE" dirty="0"/>
              <a:t> </a:t>
            </a:r>
            <a:r>
              <a:rPr lang="en-SE" dirty="0" err="1"/>
              <a:t>namn</a:t>
            </a:r>
            <a:r>
              <a:rPr lang="en-SE" dirty="0"/>
              <a:t>. (</a:t>
            </a:r>
            <a:r>
              <a:rPr lang="en-US" dirty="0" err="1"/>
              <a:t>även</a:t>
            </a:r>
            <a:r>
              <a:rPr lang="en-US" dirty="0"/>
              <a:t> </a:t>
            </a:r>
            <a:r>
              <a:rPr lang="en-SE" dirty="0"/>
              <a:t>spear phishing, </a:t>
            </a:r>
            <a:r>
              <a:rPr lang="en-SE" dirty="0" err="1"/>
              <a:t>waterholing</a:t>
            </a:r>
            <a:r>
              <a:rPr lang="en-SE" dirty="0"/>
              <a:t>, quid pro quo och </a:t>
            </a:r>
            <a:r>
              <a:rPr lang="en-SE" dirty="0" err="1"/>
              <a:t>fler</a:t>
            </a:r>
            <a:r>
              <a:rPr lang="en-SE" dirty="0"/>
              <a:t>.)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E" i="1" dirty="0"/>
              <a:t>Skadlig </a:t>
            </a:r>
            <a:r>
              <a:rPr lang="en-SE" i="1" dirty="0" err="1"/>
              <a:t>kod</a:t>
            </a:r>
            <a:r>
              <a:rPr lang="en-SE" i="1" dirty="0"/>
              <a:t> </a:t>
            </a:r>
            <a:r>
              <a:rPr lang="en-SE" dirty="0"/>
              <a:t>(Malware) Detta </a:t>
            </a:r>
            <a:r>
              <a:rPr lang="en-SE" dirty="0" err="1"/>
              <a:t>innefattar</a:t>
            </a:r>
            <a:r>
              <a:rPr lang="en-SE" dirty="0"/>
              <a:t> virus, </a:t>
            </a:r>
            <a:r>
              <a:rPr lang="en-SE" dirty="0" err="1"/>
              <a:t>trojaner</a:t>
            </a:r>
            <a:r>
              <a:rPr lang="en-SE" dirty="0"/>
              <a:t> och ransomware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kan</a:t>
            </a:r>
            <a:r>
              <a:rPr lang="en-SE" dirty="0"/>
              <a:t> </a:t>
            </a:r>
            <a:r>
              <a:rPr lang="en-SE" dirty="0" err="1"/>
              <a:t>komma</a:t>
            </a:r>
            <a:r>
              <a:rPr lang="en-SE" dirty="0"/>
              <a:t> in </a:t>
            </a:r>
            <a:r>
              <a:rPr lang="en-SE" dirty="0" err="1"/>
              <a:t>i</a:t>
            </a:r>
            <a:r>
              <a:rPr lang="en-SE" dirty="0"/>
              <a:t> </a:t>
            </a:r>
            <a:r>
              <a:rPr lang="en-SE" dirty="0" err="1"/>
              <a:t>systemet</a:t>
            </a:r>
            <a:r>
              <a:rPr lang="en-SE" dirty="0"/>
              <a:t> </a:t>
            </a:r>
            <a:r>
              <a:rPr lang="en-SE" dirty="0" err="1"/>
              <a:t>genom</a:t>
            </a:r>
            <a:r>
              <a:rPr lang="en-SE" dirty="0"/>
              <a:t> </a:t>
            </a:r>
            <a:r>
              <a:rPr lang="en-SE" dirty="0" err="1"/>
              <a:t>medarbetares</a:t>
            </a:r>
            <a:r>
              <a:rPr lang="en-SE" dirty="0"/>
              <a:t> </a:t>
            </a:r>
            <a:r>
              <a:rPr lang="en-SE" dirty="0" err="1"/>
              <a:t>misstag</a:t>
            </a:r>
            <a:r>
              <a:rPr lang="en-US" dirty="0"/>
              <a:t>, </a:t>
            </a:r>
            <a:r>
              <a:rPr lang="en-US" dirty="0" err="1"/>
              <a:t>ointresse</a:t>
            </a:r>
            <a:r>
              <a:rPr lang="en-US" dirty="0"/>
              <a:t>, </a:t>
            </a:r>
            <a:r>
              <a:rPr lang="en-US" dirty="0" err="1"/>
              <a:t>agg</a:t>
            </a:r>
            <a:r>
              <a:rPr lang="en-SE" dirty="0"/>
              <a:t> </a:t>
            </a:r>
            <a:r>
              <a:rPr lang="en-SE" dirty="0" err="1"/>
              <a:t>eller</a:t>
            </a:r>
            <a:r>
              <a:rPr lang="en-SE" dirty="0"/>
              <a:t> </a:t>
            </a:r>
            <a:r>
              <a:rPr lang="en-SE" dirty="0" err="1"/>
              <a:t>okunskap</a:t>
            </a:r>
            <a:r>
              <a:rPr lang="en-SE" dirty="0"/>
              <a:t>. </a:t>
            </a:r>
            <a:r>
              <a:rPr lang="en-SE" dirty="0" err="1"/>
              <a:t>Stöld</a:t>
            </a:r>
            <a:r>
              <a:rPr lang="en-SE" dirty="0"/>
              <a:t> </a:t>
            </a:r>
            <a:r>
              <a:rPr lang="en-SE" dirty="0" err="1"/>
              <a:t>eller</a:t>
            </a:r>
            <a:r>
              <a:rPr lang="en-SE" dirty="0"/>
              <a:t> </a:t>
            </a:r>
            <a:r>
              <a:rPr lang="en-SE" dirty="0" err="1"/>
              <a:t>förlust</a:t>
            </a:r>
            <a:r>
              <a:rPr lang="en-SE" dirty="0"/>
              <a:t> av </a:t>
            </a:r>
            <a:r>
              <a:rPr lang="en-US" dirty="0"/>
              <a:t>data och </a:t>
            </a:r>
            <a:r>
              <a:rPr lang="en-SE" dirty="0" err="1"/>
              <a:t>enheter</a:t>
            </a:r>
            <a:r>
              <a:rPr lang="en-SE" dirty="0"/>
              <a:t> En av de </a:t>
            </a:r>
            <a:r>
              <a:rPr lang="en-SE" dirty="0" err="1"/>
              <a:t>vanligaste</a:t>
            </a:r>
            <a:r>
              <a:rPr lang="en-SE" dirty="0"/>
              <a:t> </a:t>
            </a:r>
            <a:r>
              <a:rPr lang="en-SE" dirty="0" err="1"/>
              <a:t>orsakerna</a:t>
            </a:r>
            <a:r>
              <a:rPr lang="en-SE" dirty="0"/>
              <a:t> till </a:t>
            </a:r>
            <a:r>
              <a:rPr lang="en-SE" dirty="0" err="1"/>
              <a:t>sårbarhet</a:t>
            </a:r>
            <a:r>
              <a:rPr lang="en-SE" dirty="0"/>
              <a:t>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stulna</a:t>
            </a:r>
            <a:r>
              <a:rPr lang="en-SE" dirty="0"/>
              <a:t> </a:t>
            </a:r>
            <a:r>
              <a:rPr lang="en-SE" dirty="0" err="1"/>
              <a:t>eller</a:t>
            </a:r>
            <a:r>
              <a:rPr lang="en-SE" dirty="0"/>
              <a:t> </a:t>
            </a:r>
            <a:r>
              <a:rPr lang="en-SE" dirty="0" err="1"/>
              <a:t>borttappade</a:t>
            </a:r>
            <a:r>
              <a:rPr lang="en-SE" dirty="0"/>
              <a:t> </a:t>
            </a:r>
            <a:r>
              <a:rPr lang="en-SE" dirty="0" err="1"/>
              <a:t>enheter</a:t>
            </a:r>
            <a:r>
              <a:rPr lang="en-SE" dirty="0"/>
              <a:t>. Detta </a:t>
            </a:r>
            <a:r>
              <a:rPr lang="en-SE" dirty="0" err="1"/>
              <a:t>har</a:t>
            </a:r>
            <a:r>
              <a:rPr lang="en-SE" dirty="0"/>
              <a:t> blivit </a:t>
            </a:r>
            <a:r>
              <a:rPr lang="en-SE" dirty="0" err="1"/>
              <a:t>vanligare</a:t>
            </a:r>
            <a:r>
              <a:rPr lang="en-SE" dirty="0"/>
              <a:t> </a:t>
            </a:r>
            <a:r>
              <a:rPr lang="en-SE" dirty="0" err="1"/>
              <a:t>i</a:t>
            </a:r>
            <a:r>
              <a:rPr lang="en-SE" dirty="0"/>
              <a:t> takt med </a:t>
            </a:r>
            <a:r>
              <a:rPr lang="en-SE" dirty="0" err="1"/>
              <a:t>hemarbete</a:t>
            </a:r>
            <a:r>
              <a:rPr lang="en-SE" dirty="0"/>
              <a:t>, </a:t>
            </a:r>
            <a:r>
              <a:rPr lang="en-SE" dirty="0" err="1"/>
              <a:t>hybridarbete</a:t>
            </a:r>
            <a:r>
              <a:rPr lang="en-SE" dirty="0"/>
              <a:t> och bring‑your‑own‑device‑</a:t>
            </a:r>
            <a:r>
              <a:rPr lang="en-SE" dirty="0" err="1"/>
              <a:t>lösningar</a:t>
            </a:r>
            <a:r>
              <a:rPr lang="en-SE" dirty="0"/>
              <a:t>. </a:t>
            </a:r>
            <a:endParaRPr lang="en-US" dirty="0"/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4110977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4438F75-0062-7564-0CE5-A3B129811246}"/>
              </a:ext>
            </a:extLst>
          </p:cNvPr>
          <p:cNvSpPr txBox="1"/>
          <p:nvPr/>
        </p:nvSpPr>
        <p:spPr>
          <a:xfrm>
            <a:off x="295176" y="447556"/>
            <a:ext cx="11896824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E" b="1" dirty="0"/>
              <a:t>Hur man </a:t>
            </a:r>
            <a:r>
              <a:rPr lang="en-SE" b="1" dirty="0" err="1"/>
              <a:t>bygger</a:t>
            </a:r>
            <a:r>
              <a:rPr lang="en-SE" b="1" dirty="0"/>
              <a:t> </a:t>
            </a:r>
            <a:r>
              <a:rPr lang="en-SE" b="1" dirty="0" err="1"/>
              <a:t>en</a:t>
            </a:r>
            <a:r>
              <a:rPr lang="en-SE" b="1" dirty="0"/>
              <a:t> </a:t>
            </a:r>
            <a:r>
              <a:rPr lang="en-SE" b="1" dirty="0" err="1"/>
              <a:t>mänsklig</a:t>
            </a:r>
            <a:r>
              <a:rPr lang="en-SE" b="1" dirty="0"/>
              <a:t> </a:t>
            </a:r>
            <a:r>
              <a:rPr lang="en-SE" b="1" dirty="0" err="1"/>
              <a:t>brandvägg</a:t>
            </a:r>
            <a:r>
              <a:rPr lang="en-SE" b="1" dirty="0"/>
              <a:t> 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Det </a:t>
            </a:r>
            <a:r>
              <a:rPr lang="en-SE" dirty="0" err="1"/>
              <a:t>kräv</a:t>
            </a:r>
            <a:r>
              <a:rPr lang="en-US" dirty="0"/>
              <a:t>s</a:t>
            </a:r>
            <a:r>
              <a:rPr lang="en-SE" dirty="0"/>
              <a:t> </a:t>
            </a:r>
            <a:r>
              <a:rPr lang="en-SE" dirty="0" err="1"/>
              <a:t>en</a:t>
            </a:r>
            <a:r>
              <a:rPr lang="en-SE" dirty="0"/>
              <a:t> strategi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engagerar</a:t>
            </a:r>
            <a:r>
              <a:rPr lang="en-SE" dirty="0"/>
              <a:t> alla </a:t>
            </a:r>
            <a:r>
              <a:rPr lang="en-SE" dirty="0" err="1"/>
              <a:t>medarbetare</a:t>
            </a:r>
            <a:r>
              <a:rPr lang="en-SE" dirty="0"/>
              <a:t> </a:t>
            </a:r>
            <a:r>
              <a:rPr lang="en-SE" dirty="0" err="1"/>
              <a:t>i</a:t>
            </a:r>
            <a:r>
              <a:rPr lang="en-SE" dirty="0"/>
              <a:t> </a:t>
            </a:r>
            <a:r>
              <a:rPr lang="en-SE" dirty="0" err="1"/>
              <a:t>organisationen</a:t>
            </a:r>
            <a:r>
              <a:rPr lang="en-SE" dirty="0"/>
              <a:t>.</a:t>
            </a:r>
            <a:endParaRPr lang="en-US" dirty="0"/>
          </a:p>
          <a:p>
            <a:endParaRPr lang="en-US" b="1" dirty="0"/>
          </a:p>
          <a:p>
            <a:pPr marL="342900" indent="-342900">
              <a:buAutoNum type="arabicPeriod"/>
            </a:pPr>
            <a:r>
              <a:rPr lang="en-SE" b="1" dirty="0"/>
              <a:t>Skapa </a:t>
            </a:r>
            <a:r>
              <a:rPr lang="en-SE" b="1" dirty="0" err="1"/>
              <a:t>en</a:t>
            </a:r>
            <a:r>
              <a:rPr lang="en-SE" b="1" dirty="0"/>
              <a:t> kultur av </a:t>
            </a:r>
            <a:r>
              <a:rPr lang="en-SE" b="1" dirty="0" err="1"/>
              <a:t>säkerhetsmedvetenhet</a:t>
            </a:r>
            <a:r>
              <a:rPr lang="en-SE" b="1" dirty="0"/>
              <a:t> </a:t>
            </a:r>
            <a:r>
              <a:rPr lang="en-SE" dirty="0" err="1"/>
              <a:t>Genom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upprätthålla</a:t>
            </a:r>
            <a:r>
              <a:rPr lang="en-SE" dirty="0"/>
              <a:t> </a:t>
            </a:r>
            <a:r>
              <a:rPr lang="en-SE" dirty="0" err="1"/>
              <a:t>hög</a:t>
            </a:r>
            <a:r>
              <a:rPr lang="en-SE" dirty="0"/>
              <a:t> </a:t>
            </a:r>
            <a:r>
              <a:rPr lang="en-SE" dirty="0" err="1"/>
              <a:t>nivå</a:t>
            </a:r>
            <a:r>
              <a:rPr lang="en-SE" dirty="0"/>
              <a:t> av </a:t>
            </a:r>
            <a:r>
              <a:rPr lang="en-SE" dirty="0" err="1"/>
              <a:t>regelefterlevnad</a:t>
            </a:r>
            <a:r>
              <a:rPr lang="en-SE" dirty="0"/>
              <a:t>, </a:t>
            </a:r>
            <a:r>
              <a:rPr lang="en-SE" dirty="0" err="1"/>
              <a:t>etablera</a:t>
            </a:r>
            <a:r>
              <a:rPr lang="en-SE" dirty="0"/>
              <a:t> </a:t>
            </a:r>
            <a:r>
              <a:rPr lang="en-SE" dirty="0" err="1"/>
              <a:t>ett</a:t>
            </a:r>
            <a:r>
              <a:rPr lang="en-SE" dirty="0"/>
              <a:t> </a:t>
            </a:r>
            <a:r>
              <a:rPr lang="en-SE" dirty="0" err="1"/>
              <a:t>säkerhetsfokuserat</a:t>
            </a:r>
            <a:r>
              <a:rPr lang="en-SE" dirty="0"/>
              <a:t> mindset, </a:t>
            </a:r>
            <a:r>
              <a:rPr lang="en-SE" dirty="0" err="1"/>
              <a:t>uppmuntra</a:t>
            </a:r>
            <a:r>
              <a:rPr lang="en-SE" dirty="0"/>
              <a:t> </a:t>
            </a:r>
            <a:r>
              <a:rPr lang="en-SE" dirty="0" err="1"/>
              <a:t>medarbetare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skydda</a:t>
            </a:r>
            <a:r>
              <a:rPr lang="en-SE" dirty="0"/>
              <a:t> </a:t>
            </a:r>
            <a:r>
              <a:rPr lang="en-SE" dirty="0" err="1"/>
              <a:t>känslig</a:t>
            </a:r>
            <a:r>
              <a:rPr lang="en-SE" dirty="0"/>
              <a:t> information och </a:t>
            </a:r>
            <a:r>
              <a:rPr lang="en-SE" dirty="0" err="1"/>
              <a:t>regelbundet</a:t>
            </a:r>
            <a:r>
              <a:rPr lang="en-SE" dirty="0"/>
              <a:t> </a:t>
            </a:r>
            <a:r>
              <a:rPr lang="en-SE" dirty="0" err="1"/>
              <a:t>uppdatera</a:t>
            </a:r>
            <a:r>
              <a:rPr lang="en-SE" dirty="0"/>
              <a:t> </a:t>
            </a:r>
            <a:r>
              <a:rPr lang="en-SE" dirty="0" err="1"/>
              <a:t>programvara</a:t>
            </a:r>
            <a:r>
              <a:rPr lang="en-SE" dirty="0"/>
              <a:t> och </a:t>
            </a:r>
            <a:r>
              <a:rPr lang="en-SE" dirty="0" err="1"/>
              <a:t>operativsystem</a:t>
            </a:r>
            <a:r>
              <a:rPr lang="en-SE" dirty="0"/>
              <a:t> </a:t>
            </a:r>
            <a:r>
              <a:rPr lang="en-SE" dirty="0" err="1"/>
              <a:t>bygger</a:t>
            </a:r>
            <a:r>
              <a:rPr lang="en-SE" dirty="0"/>
              <a:t> du </a:t>
            </a:r>
            <a:r>
              <a:rPr lang="en-SE" dirty="0" err="1"/>
              <a:t>en</a:t>
            </a:r>
            <a:r>
              <a:rPr lang="en-SE" dirty="0"/>
              <a:t> </a:t>
            </a:r>
            <a:r>
              <a:rPr lang="en-SE" dirty="0" err="1"/>
              <a:t>stabil</a:t>
            </a:r>
            <a:r>
              <a:rPr lang="en-SE" dirty="0"/>
              <a:t> </a:t>
            </a:r>
            <a:r>
              <a:rPr lang="en-SE" dirty="0" err="1"/>
              <a:t>grund</a:t>
            </a:r>
            <a:r>
              <a:rPr lang="en-SE" dirty="0"/>
              <a:t> för </a:t>
            </a:r>
            <a:r>
              <a:rPr lang="en-SE" dirty="0" err="1"/>
              <a:t>en</a:t>
            </a:r>
            <a:r>
              <a:rPr lang="en-SE" dirty="0"/>
              <a:t> </a:t>
            </a:r>
            <a:r>
              <a:rPr lang="en-SE" dirty="0" err="1"/>
              <a:t>säkerhetskultur</a:t>
            </a:r>
            <a:r>
              <a:rPr lang="en-SE" dirty="0"/>
              <a:t>. </a:t>
            </a:r>
            <a:endParaRPr lang="en-US" dirty="0"/>
          </a:p>
          <a:p>
            <a:pPr marL="342900" indent="-342900">
              <a:buAutoNum type="arabicPeriod"/>
            </a:pPr>
            <a:r>
              <a:rPr lang="en-SE" b="1" dirty="0" err="1"/>
              <a:t>Involvera</a:t>
            </a:r>
            <a:r>
              <a:rPr lang="en-SE" b="1" dirty="0"/>
              <a:t> </a:t>
            </a:r>
            <a:r>
              <a:rPr lang="en-SE" b="1" dirty="0" err="1"/>
              <a:t>medarbetarna</a:t>
            </a:r>
            <a:r>
              <a:rPr lang="en-SE" b="1" dirty="0"/>
              <a:t> </a:t>
            </a:r>
            <a:r>
              <a:rPr lang="en-SE" b="1" dirty="0" err="1"/>
              <a:t>i</a:t>
            </a:r>
            <a:r>
              <a:rPr lang="en-SE" b="1" dirty="0"/>
              <a:t> </a:t>
            </a:r>
            <a:r>
              <a:rPr lang="en-SE" b="1" dirty="0" err="1"/>
              <a:t>cybersäkerhetsarbetet</a:t>
            </a:r>
            <a:r>
              <a:rPr lang="en-SE" b="1" dirty="0"/>
              <a:t> </a:t>
            </a:r>
            <a:r>
              <a:rPr lang="en-SE" dirty="0" err="1"/>
              <a:t>Genomför</a:t>
            </a:r>
            <a:r>
              <a:rPr lang="en-SE" dirty="0"/>
              <a:t> </a:t>
            </a:r>
            <a:r>
              <a:rPr lang="en-SE" dirty="0" err="1"/>
              <a:t>medvetenhetsutbildningar</a:t>
            </a:r>
            <a:r>
              <a:rPr lang="en-SE" dirty="0"/>
              <a:t>, dela </a:t>
            </a:r>
            <a:r>
              <a:rPr lang="en-SE" dirty="0" err="1"/>
              <a:t>utbildningsmaterial</a:t>
            </a:r>
            <a:r>
              <a:rPr lang="en-SE" dirty="0"/>
              <a:t> och </a:t>
            </a:r>
            <a:r>
              <a:rPr lang="en-SE" dirty="0" err="1"/>
              <a:t>använd</a:t>
            </a:r>
            <a:r>
              <a:rPr lang="en-SE" dirty="0"/>
              <a:t> cyberattack‑</a:t>
            </a:r>
            <a:r>
              <a:rPr lang="en-SE" dirty="0" err="1"/>
              <a:t>simuleringar</a:t>
            </a:r>
            <a:r>
              <a:rPr lang="en-SE" dirty="0"/>
              <a:t> </a:t>
            </a:r>
            <a:r>
              <a:rPr lang="en-SE" dirty="0" err="1"/>
              <a:t>i</a:t>
            </a:r>
            <a:r>
              <a:rPr lang="en-SE" dirty="0"/>
              <a:t> </a:t>
            </a:r>
            <a:r>
              <a:rPr lang="en-SE" dirty="0" err="1"/>
              <a:t>säkerhetsarbetet</a:t>
            </a:r>
            <a:r>
              <a:rPr lang="en-SE" dirty="0"/>
              <a:t>. </a:t>
            </a:r>
            <a:endParaRPr lang="en-US" dirty="0"/>
          </a:p>
          <a:p>
            <a:pPr marL="342900" indent="-342900">
              <a:buAutoNum type="arabicPeriod"/>
            </a:pPr>
            <a:r>
              <a:rPr lang="en-SE" b="1" dirty="0" err="1"/>
              <a:t>Anpassa</a:t>
            </a:r>
            <a:r>
              <a:rPr lang="en-SE" b="1" dirty="0"/>
              <a:t> </a:t>
            </a:r>
            <a:r>
              <a:rPr lang="en-SE" b="1" dirty="0" err="1"/>
              <a:t>säkerhetsutbildningen</a:t>
            </a:r>
            <a:r>
              <a:rPr lang="en-SE" b="1" dirty="0"/>
              <a:t> </a:t>
            </a:r>
            <a:r>
              <a:rPr lang="en-SE" b="1" dirty="0" err="1"/>
              <a:t>så</a:t>
            </a:r>
            <a:r>
              <a:rPr lang="en-SE" b="1" dirty="0"/>
              <a:t> </a:t>
            </a:r>
            <a:r>
              <a:rPr lang="en-SE" b="1" dirty="0" err="1"/>
              <a:t>att</a:t>
            </a:r>
            <a:r>
              <a:rPr lang="en-SE" b="1" dirty="0"/>
              <a:t> den </a:t>
            </a:r>
            <a:r>
              <a:rPr lang="en-SE" b="1" dirty="0" err="1"/>
              <a:t>tilltalar</a:t>
            </a:r>
            <a:r>
              <a:rPr lang="en-SE" b="1" dirty="0"/>
              <a:t> alla </a:t>
            </a:r>
            <a:r>
              <a:rPr lang="en-SE" b="1" dirty="0" err="1"/>
              <a:t>avdelningar</a:t>
            </a:r>
            <a:r>
              <a:rPr lang="en-SE" b="1" dirty="0"/>
              <a:t> </a:t>
            </a:r>
            <a:r>
              <a:rPr lang="en-SE" dirty="0"/>
              <a:t>– </a:t>
            </a:r>
            <a:r>
              <a:rPr lang="en-SE" dirty="0" err="1"/>
              <a:t>då</a:t>
            </a:r>
            <a:r>
              <a:rPr lang="en-SE" dirty="0"/>
              <a:t> </a:t>
            </a:r>
            <a:r>
              <a:rPr lang="en-SE" dirty="0" err="1"/>
              <a:t>känner</a:t>
            </a:r>
            <a:r>
              <a:rPr lang="en-SE" dirty="0"/>
              <a:t> sig </a:t>
            </a:r>
            <a:r>
              <a:rPr lang="en-SE" dirty="0" err="1"/>
              <a:t>fler</a:t>
            </a:r>
            <a:r>
              <a:rPr lang="en-SE" dirty="0"/>
              <a:t> </a:t>
            </a:r>
            <a:r>
              <a:rPr lang="en-SE" dirty="0" err="1"/>
              <a:t>delaktiga</a:t>
            </a:r>
            <a:r>
              <a:rPr lang="en-SE" dirty="0"/>
              <a:t> och tar </a:t>
            </a:r>
            <a:r>
              <a:rPr lang="en-SE" dirty="0" err="1"/>
              <a:t>ansvar</a:t>
            </a:r>
            <a:r>
              <a:rPr lang="en-SE" dirty="0"/>
              <a:t> för </a:t>
            </a:r>
            <a:r>
              <a:rPr lang="en-SE" dirty="0" err="1"/>
              <a:t>cybersäkerheten</a:t>
            </a:r>
            <a:r>
              <a:rPr lang="en-SE" dirty="0"/>
              <a:t>. </a:t>
            </a:r>
            <a:r>
              <a:rPr lang="en-SE" dirty="0" err="1"/>
              <a:t>Håll</a:t>
            </a:r>
            <a:r>
              <a:rPr lang="en-SE" dirty="0"/>
              <a:t> </a:t>
            </a:r>
            <a:r>
              <a:rPr lang="en-SE" dirty="0" err="1"/>
              <a:t>utbildningen</a:t>
            </a:r>
            <a:r>
              <a:rPr lang="en-SE" dirty="0"/>
              <a:t> </a:t>
            </a:r>
            <a:r>
              <a:rPr lang="en-SE" dirty="0" err="1"/>
              <a:t>konsekvent</a:t>
            </a:r>
            <a:r>
              <a:rPr lang="en-SE" dirty="0"/>
              <a:t> och </a:t>
            </a:r>
            <a:r>
              <a:rPr lang="en-SE" dirty="0" err="1"/>
              <a:t>aktuell</a:t>
            </a:r>
            <a:r>
              <a:rPr lang="en-SE" dirty="0"/>
              <a:t> Se till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säkerhetsutbildningen</a:t>
            </a:r>
            <a:r>
              <a:rPr lang="en-SE" dirty="0"/>
              <a:t>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kontinuerlig</a:t>
            </a:r>
            <a:r>
              <a:rPr lang="en-SE" dirty="0"/>
              <a:t> </a:t>
            </a:r>
            <a:r>
              <a:rPr lang="en-SE" dirty="0" err="1"/>
              <a:t>så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medarbetarna</a:t>
            </a:r>
            <a:r>
              <a:rPr lang="en-SE" dirty="0"/>
              <a:t> </a:t>
            </a:r>
            <a:r>
              <a:rPr lang="en-SE" dirty="0" err="1"/>
              <a:t>hålls</a:t>
            </a:r>
            <a:r>
              <a:rPr lang="en-SE" dirty="0"/>
              <a:t> </a:t>
            </a:r>
            <a:r>
              <a:rPr lang="en-SE" dirty="0" err="1"/>
              <a:t>uppdaterade</a:t>
            </a:r>
            <a:r>
              <a:rPr lang="en-SE" dirty="0"/>
              <a:t> om </a:t>
            </a:r>
            <a:r>
              <a:rPr lang="en-SE" dirty="0" err="1"/>
              <a:t>nya</a:t>
            </a:r>
            <a:r>
              <a:rPr lang="en-SE" dirty="0"/>
              <a:t> </a:t>
            </a:r>
            <a:r>
              <a:rPr lang="en-SE" dirty="0" err="1"/>
              <a:t>cyberangreppstekniker</a:t>
            </a:r>
            <a:r>
              <a:rPr lang="en-SE" dirty="0"/>
              <a:t>. </a:t>
            </a:r>
            <a:r>
              <a:rPr lang="en-SE" dirty="0" err="1"/>
              <a:t>Cyberhot</a:t>
            </a:r>
            <a:r>
              <a:rPr lang="en-SE" dirty="0"/>
              <a:t> </a:t>
            </a:r>
            <a:r>
              <a:rPr lang="en-SE" dirty="0" err="1"/>
              <a:t>utvecklas</a:t>
            </a:r>
            <a:r>
              <a:rPr lang="en-SE" dirty="0"/>
              <a:t> </a:t>
            </a:r>
            <a:r>
              <a:rPr lang="en-SE" dirty="0" err="1"/>
              <a:t>ständigt</a:t>
            </a:r>
            <a:r>
              <a:rPr lang="en-SE" dirty="0"/>
              <a:t> och </a:t>
            </a:r>
            <a:r>
              <a:rPr lang="en-SE" dirty="0" err="1"/>
              <a:t>blir</a:t>
            </a:r>
            <a:r>
              <a:rPr lang="en-SE" dirty="0"/>
              <a:t> </a:t>
            </a:r>
            <a:r>
              <a:rPr lang="en-SE" dirty="0" err="1"/>
              <a:t>mer</a:t>
            </a:r>
            <a:r>
              <a:rPr lang="en-SE" dirty="0"/>
              <a:t> </a:t>
            </a:r>
            <a:r>
              <a:rPr lang="en-SE" dirty="0" err="1"/>
              <a:t>övertygande</a:t>
            </a:r>
            <a:r>
              <a:rPr lang="en-SE" dirty="0"/>
              <a:t> och </a:t>
            </a:r>
            <a:r>
              <a:rPr lang="en-SE" dirty="0" err="1"/>
              <a:t>sofistikerade</a:t>
            </a:r>
            <a:r>
              <a:rPr lang="en-SE" dirty="0"/>
              <a:t> – </a:t>
            </a:r>
            <a:r>
              <a:rPr lang="en-SE" dirty="0" err="1"/>
              <a:t>därför</a:t>
            </a:r>
            <a:r>
              <a:rPr lang="en-SE" dirty="0"/>
              <a:t> </a:t>
            </a:r>
            <a:r>
              <a:rPr lang="en-SE" dirty="0" err="1"/>
              <a:t>måste</a:t>
            </a:r>
            <a:r>
              <a:rPr lang="en-SE" dirty="0"/>
              <a:t> </a:t>
            </a:r>
            <a:r>
              <a:rPr lang="en-SE" dirty="0" err="1"/>
              <a:t>medarbetarna</a:t>
            </a:r>
            <a:r>
              <a:rPr lang="en-SE" dirty="0"/>
              <a:t> </a:t>
            </a:r>
            <a:r>
              <a:rPr lang="en-SE" dirty="0" err="1"/>
              <a:t>känna</a:t>
            </a:r>
            <a:r>
              <a:rPr lang="en-SE" dirty="0"/>
              <a:t> till de </a:t>
            </a:r>
            <a:r>
              <a:rPr lang="en-SE" dirty="0" err="1"/>
              <a:t>senaste</a:t>
            </a:r>
            <a:r>
              <a:rPr lang="en-SE" dirty="0"/>
              <a:t> </a:t>
            </a:r>
            <a:r>
              <a:rPr lang="en-SE" dirty="0" err="1"/>
              <a:t>metoderna</a:t>
            </a:r>
            <a:r>
              <a:rPr lang="en-SE" dirty="0"/>
              <a:t>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angripare</a:t>
            </a:r>
            <a:r>
              <a:rPr lang="en-SE" dirty="0"/>
              <a:t> </a:t>
            </a:r>
            <a:r>
              <a:rPr lang="en-SE" dirty="0" err="1"/>
              <a:t>använder</a:t>
            </a:r>
            <a:r>
              <a:rPr lang="en-SE" dirty="0"/>
              <a:t>. </a:t>
            </a:r>
            <a:endParaRPr lang="en-US" dirty="0"/>
          </a:p>
          <a:p>
            <a:pPr marL="342900" indent="-342900">
              <a:buAutoNum type="arabicPeriod"/>
            </a:pPr>
            <a:r>
              <a:rPr lang="en-SE" b="1" dirty="0" err="1"/>
              <a:t>Utvärdera</a:t>
            </a:r>
            <a:r>
              <a:rPr lang="en-SE" b="1" dirty="0"/>
              <a:t> </a:t>
            </a:r>
            <a:r>
              <a:rPr lang="en-SE" b="1" dirty="0" err="1"/>
              <a:t>medarbetarnas</a:t>
            </a:r>
            <a:r>
              <a:rPr lang="en-SE" b="1" dirty="0"/>
              <a:t> </a:t>
            </a:r>
            <a:r>
              <a:rPr lang="en-SE" b="1" dirty="0" err="1"/>
              <a:t>utveckling</a:t>
            </a:r>
            <a:r>
              <a:rPr lang="en-SE" b="1" dirty="0"/>
              <a:t> </a:t>
            </a:r>
            <a:r>
              <a:rPr lang="en-SE" dirty="0" err="1"/>
              <a:t>Bedöm</a:t>
            </a:r>
            <a:r>
              <a:rPr lang="en-SE" dirty="0"/>
              <a:t> </a:t>
            </a:r>
            <a:r>
              <a:rPr lang="en-SE" dirty="0" err="1"/>
              <a:t>hur</a:t>
            </a:r>
            <a:r>
              <a:rPr lang="en-SE" dirty="0"/>
              <a:t> </a:t>
            </a:r>
            <a:r>
              <a:rPr lang="en-SE" dirty="0" err="1"/>
              <a:t>medarbetarna</a:t>
            </a:r>
            <a:r>
              <a:rPr lang="en-SE" dirty="0"/>
              <a:t> tar till sig </a:t>
            </a:r>
            <a:r>
              <a:rPr lang="en-SE" dirty="0" err="1"/>
              <a:t>säkerhetsutbildningen</a:t>
            </a:r>
            <a:r>
              <a:rPr lang="en-SE" dirty="0"/>
              <a:t>. Detta </a:t>
            </a:r>
            <a:r>
              <a:rPr lang="en-SE" dirty="0" err="1"/>
              <a:t>hjälper</a:t>
            </a:r>
            <a:r>
              <a:rPr lang="en-SE" dirty="0"/>
              <a:t> dig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förstå</a:t>
            </a:r>
            <a:r>
              <a:rPr lang="en-SE" dirty="0"/>
              <a:t> </a:t>
            </a:r>
            <a:r>
              <a:rPr lang="en-SE" dirty="0" err="1"/>
              <a:t>deras</a:t>
            </a:r>
            <a:r>
              <a:rPr lang="en-SE" dirty="0"/>
              <a:t> </a:t>
            </a:r>
            <a:r>
              <a:rPr lang="en-SE" dirty="0" err="1"/>
              <a:t>kompetens</a:t>
            </a:r>
            <a:r>
              <a:rPr lang="en-SE" dirty="0"/>
              <a:t> och </a:t>
            </a:r>
            <a:r>
              <a:rPr lang="en-SE" dirty="0" err="1"/>
              <a:t>säkerhetstänk</a:t>
            </a:r>
            <a:r>
              <a:rPr lang="en-SE" dirty="0"/>
              <a:t>. </a:t>
            </a:r>
            <a:r>
              <a:rPr lang="en-SE" dirty="0" err="1"/>
              <a:t>Använd</a:t>
            </a:r>
            <a:r>
              <a:rPr lang="en-SE" dirty="0"/>
              <a:t> </a:t>
            </a:r>
            <a:r>
              <a:rPr lang="en-SE" dirty="0" err="1"/>
              <a:t>simuleringar</a:t>
            </a:r>
            <a:r>
              <a:rPr lang="en-SE" dirty="0"/>
              <a:t> för </a:t>
            </a:r>
            <a:r>
              <a:rPr lang="en-SE" dirty="0" err="1"/>
              <a:t>att</a:t>
            </a:r>
            <a:r>
              <a:rPr lang="en-SE" dirty="0"/>
              <a:t> se </a:t>
            </a:r>
            <a:r>
              <a:rPr lang="en-SE" dirty="0" err="1"/>
              <a:t>hur</a:t>
            </a:r>
            <a:r>
              <a:rPr lang="en-SE" dirty="0"/>
              <a:t> de </a:t>
            </a:r>
            <a:r>
              <a:rPr lang="en-SE" dirty="0" err="1"/>
              <a:t>agerar</a:t>
            </a:r>
            <a:r>
              <a:rPr lang="en-SE" dirty="0"/>
              <a:t> och </a:t>
            </a:r>
            <a:r>
              <a:rPr lang="en-SE" dirty="0" err="1"/>
              <a:t>mät</a:t>
            </a:r>
            <a:r>
              <a:rPr lang="en-SE" dirty="0"/>
              <a:t> </a:t>
            </a:r>
            <a:r>
              <a:rPr lang="en-SE" dirty="0" err="1"/>
              <a:t>deras</a:t>
            </a:r>
            <a:r>
              <a:rPr lang="en-SE" dirty="0"/>
              <a:t> </a:t>
            </a:r>
            <a:r>
              <a:rPr lang="en-SE" dirty="0" err="1"/>
              <a:t>faktiska</a:t>
            </a:r>
            <a:r>
              <a:rPr lang="en-SE" dirty="0"/>
              <a:t> </a:t>
            </a:r>
            <a:r>
              <a:rPr lang="en-SE" dirty="0" err="1"/>
              <a:t>framsteg</a:t>
            </a:r>
            <a:r>
              <a:rPr lang="en-SE" dirty="0"/>
              <a:t> – </a:t>
            </a:r>
            <a:r>
              <a:rPr lang="en-SE" dirty="0" err="1"/>
              <a:t>inte</a:t>
            </a:r>
            <a:r>
              <a:rPr lang="en-SE" dirty="0"/>
              <a:t> bara </a:t>
            </a:r>
            <a:r>
              <a:rPr lang="en-SE" dirty="0" err="1"/>
              <a:t>deltagande</a:t>
            </a:r>
            <a:r>
              <a:rPr lang="en-SE" dirty="0"/>
              <a:t>. </a:t>
            </a:r>
            <a:endParaRPr lang="en-US" dirty="0"/>
          </a:p>
          <a:p>
            <a:pPr marL="342900" indent="-342900">
              <a:buAutoNum type="arabicPeriod"/>
            </a:pPr>
            <a:r>
              <a:rPr lang="en-SE" b="1" dirty="0"/>
              <a:t>Identifiera </a:t>
            </a:r>
            <a:r>
              <a:rPr lang="en-SE" b="1" dirty="0" err="1"/>
              <a:t>högriskmedarbetare</a:t>
            </a:r>
            <a:r>
              <a:rPr lang="en-SE" b="1" dirty="0"/>
              <a:t> </a:t>
            </a:r>
            <a:r>
              <a:rPr lang="en-SE" dirty="0"/>
              <a:t>Ingen organisation </a:t>
            </a:r>
            <a:r>
              <a:rPr lang="en-SE" dirty="0" err="1"/>
              <a:t>är</a:t>
            </a:r>
            <a:r>
              <a:rPr lang="en-SE" dirty="0"/>
              <a:t> </a:t>
            </a:r>
            <a:r>
              <a:rPr lang="en-SE" dirty="0" err="1"/>
              <a:t>helt</a:t>
            </a:r>
            <a:r>
              <a:rPr lang="en-SE" dirty="0"/>
              <a:t> </a:t>
            </a:r>
            <a:r>
              <a:rPr lang="en-SE" dirty="0" err="1"/>
              <a:t>utan</a:t>
            </a:r>
            <a:r>
              <a:rPr lang="en-SE" dirty="0"/>
              <a:t> </a:t>
            </a:r>
            <a:r>
              <a:rPr lang="en-SE" dirty="0" err="1"/>
              <a:t>högriskpersoner</a:t>
            </a:r>
            <a:r>
              <a:rPr lang="en-SE" dirty="0"/>
              <a:t>. Ge dessa </a:t>
            </a:r>
            <a:r>
              <a:rPr lang="en-SE" dirty="0" err="1"/>
              <a:t>medarbetare</a:t>
            </a:r>
            <a:r>
              <a:rPr lang="en-SE" dirty="0"/>
              <a:t> extra </a:t>
            </a:r>
            <a:r>
              <a:rPr lang="en-SE" dirty="0" err="1"/>
              <a:t>stöd</a:t>
            </a:r>
            <a:r>
              <a:rPr lang="en-SE" dirty="0"/>
              <a:t> och </a:t>
            </a:r>
            <a:r>
              <a:rPr lang="en-SE" dirty="0" err="1"/>
              <a:t>utbildning</a:t>
            </a:r>
            <a:r>
              <a:rPr lang="en-SE" dirty="0"/>
              <a:t> för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minska</a:t>
            </a:r>
            <a:r>
              <a:rPr lang="en-SE" dirty="0"/>
              <a:t> </a:t>
            </a:r>
            <a:r>
              <a:rPr lang="en-SE" dirty="0" err="1"/>
              <a:t>risken</a:t>
            </a:r>
            <a:r>
              <a:rPr lang="en-SE" dirty="0"/>
              <a:t> </a:t>
            </a:r>
            <a:r>
              <a:rPr lang="en-SE" dirty="0" err="1"/>
              <a:t>att</a:t>
            </a:r>
            <a:r>
              <a:rPr lang="en-SE" dirty="0"/>
              <a:t> de faller för </a:t>
            </a:r>
            <a:r>
              <a:rPr lang="en-SE" dirty="0" err="1"/>
              <a:t>bedrägerier</a:t>
            </a:r>
            <a:r>
              <a:rPr lang="en-SE" dirty="0"/>
              <a:t>. </a:t>
            </a:r>
            <a:r>
              <a:rPr lang="en-SE" dirty="0" err="1"/>
              <a:t>Utvärdera</a:t>
            </a:r>
            <a:r>
              <a:rPr lang="en-SE" dirty="0"/>
              <a:t> </a:t>
            </a:r>
            <a:r>
              <a:rPr lang="en-SE" dirty="0" err="1"/>
              <a:t>kontinuerligt</a:t>
            </a:r>
            <a:r>
              <a:rPr lang="en-SE" dirty="0"/>
              <a:t> </a:t>
            </a:r>
            <a:r>
              <a:rPr lang="en-SE" dirty="0" err="1"/>
              <a:t>hur</a:t>
            </a:r>
            <a:r>
              <a:rPr lang="en-SE" dirty="0"/>
              <a:t> </a:t>
            </a:r>
            <a:r>
              <a:rPr lang="en-SE" dirty="0" err="1"/>
              <a:t>träning</a:t>
            </a:r>
            <a:r>
              <a:rPr lang="en-SE" dirty="0"/>
              <a:t> och </a:t>
            </a:r>
            <a:r>
              <a:rPr lang="en-SE" dirty="0" err="1"/>
              <a:t>simuleringar</a:t>
            </a:r>
            <a:r>
              <a:rPr lang="en-SE" dirty="0"/>
              <a:t> </a:t>
            </a:r>
            <a:r>
              <a:rPr lang="en-SE" dirty="0" err="1"/>
              <a:t>påverkar</a:t>
            </a:r>
            <a:r>
              <a:rPr lang="en-SE" dirty="0"/>
              <a:t> </a:t>
            </a:r>
            <a:r>
              <a:rPr lang="en-SE" dirty="0" err="1"/>
              <a:t>deras</a:t>
            </a:r>
            <a:r>
              <a:rPr lang="en-SE" dirty="0"/>
              <a:t> </a:t>
            </a:r>
            <a:r>
              <a:rPr lang="en-SE" dirty="0" err="1"/>
              <a:t>utveckling</a:t>
            </a:r>
            <a:r>
              <a:rPr lang="en-SE" dirty="0"/>
              <a:t>. </a:t>
            </a:r>
            <a:endParaRPr lang="en-US" dirty="0"/>
          </a:p>
          <a:p>
            <a:pPr marL="342900" indent="-342900">
              <a:buAutoNum type="arabicPeriod"/>
            </a:pPr>
            <a:r>
              <a:rPr lang="en-SE" b="1" dirty="0"/>
              <a:t>Skapa </a:t>
            </a:r>
            <a:r>
              <a:rPr lang="en-SE" b="1" dirty="0" err="1"/>
              <a:t>en</a:t>
            </a:r>
            <a:r>
              <a:rPr lang="en-SE" b="1" dirty="0"/>
              <a:t> </a:t>
            </a:r>
            <a:r>
              <a:rPr lang="en-SE" b="1" dirty="0" err="1"/>
              <a:t>tydlig</a:t>
            </a:r>
            <a:r>
              <a:rPr lang="en-SE" b="1" dirty="0"/>
              <a:t> plan för den </a:t>
            </a:r>
            <a:r>
              <a:rPr lang="en-SE" b="1" dirty="0" err="1"/>
              <a:t>mänskliga</a:t>
            </a:r>
            <a:r>
              <a:rPr lang="en-SE" b="1" dirty="0"/>
              <a:t> </a:t>
            </a:r>
            <a:r>
              <a:rPr lang="en-SE" b="1" dirty="0" err="1"/>
              <a:t>brandväggen</a:t>
            </a:r>
            <a:r>
              <a:rPr lang="en-SE" b="1" dirty="0"/>
              <a:t> </a:t>
            </a:r>
            <a:r>
              <a:rPr lang="en-SE" dirty="0"/>
              <a:t>Ha </a:t>
            </a:r>
            <a:r>
              <a:rPr lang="en-SE" dirty="0" err="1"/>
              <a:t>en</a:t>
            </a:r>
            <a:r>
              <a:rPr lang="en-SE" dirty="0"/>
              <a:t> </a:t>
            </a:r>
            <a:r>
              <a:rPr lang="en-SE" dirty="0" err="1"/>
              <a:t>konkret</a:t>
            </a:r>
            <a:r>
              <a:rPr lang="en-SE" dirty="0"/>
              <a:t> </a:t>
            </a:r>
            <a:r>
              <a:rPr lang="en-SE" dirty="0" err="1"/>
              <a:t>ritning</a:t>
            </a:r>
            <a:r>
              <a:rPr lang="en-SE" dirty="0"/>
              <a:t> </a:t>
            </a:r>
            <a:r>
              <a:rPr lang="en-SE" dirty="0" err="1"/>
              <a:t>eller</a:t>
            </a:r>
            <a:r>
              <a:rPr lang="en-SE" dirty="0"/>
              <a:t> </a:t>
            </a:r>
            <a:r>
              <a:rPr lang="en-SE" dirty="0" err="1"/>
              <a:t>handlingsplan</a:t>
            </a:r>
            <a:r>
              <a:rPr lang="en-SE" dirty="0"/>
              <a:t> </a:t>
            </a:r>
            <a:r>
              <a:rPr lang="en-SE" dirty="0" err="1"/>
              <a:t>som</a:t>
            </a:r>
            <a:r>
              <a:rPr lang="en-SE" dirty="0"/>
              <a:t> </a:t>
            </a:r>
            <a:r>
              <a:rPr lang="en-SE" dirty="0" err="1"/>
              <a:t>visar</a:t>
            </a:r>
            <a:r>
              <a:rPr lang="en-SE" dirty="0"/>
              <a:t> </a:t>
            </a:r>
            <a:r>
              <a:rPr lang="en-SE" dirty="0" err="1"/>
              <a:t>vilka</a:t>
            </a:r>
            <a:r>
              <a:rPr lang="en-SE" dirty="0"/>
              <a:t> </a:t>
            </a:r>
            <a:r>
              <a:rPr lang="en-SE" dirty="0" err="1"/>
              <a:t>steg</a:t>
            </a:r>
            <a:r>
              <a:rPr lang="en-SE" dirty="0"/>
              <a:t> </a:t>
            </a:r>
            <a:r>
              <a:rPr lang="en-SE" dirty="0" err="1"/>
              <a:t>medarbetare</a:t>
            </a:r>
            <a:r>
              <a:rPr lang="en-SE" dirty="0"/>
              <a:t> </a:t>
            </a:r>
            <a:r>
              <a:rPr lang="en-SE" dirty="0" err="1"/>
              <a:t>behöver</a:t>
            </a:r>
            <a:r>
              <a:rPr lang="en-SE" dirty="0"/>
              <a:t> ta för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upprätthålla</a:t>
            </a:r>
            <a:r>
              <a:rPr lang="en-SE" dirty="0"/>
              <a:t> </a:t>
            </a:r>
            <a:r>
              <a:rPr lang="en-SE" dirty="0" err="1"/>
              <a:t>företagets</a:t>
            </a:r>
            <a:r>
              <a:rPr lang="en-SE" dirty="0"/>
              <a:t> </a:t>
            </a:r>
            <a:r>
              <a:rPr lang="en-SE" dirty="0" err="1"/>
              <a:t>säkerhet</a:t>
            </a:r>
            <a:r>
              <a:rPr lang="en-SE" dirty="0"/>
              <a:t>. </a:t>
            </a:r>
            <a:r>
              <a:rPr lang="en-SE" dirty="0" err="1"/>
              <a:t>Inför</a:t>
            </a:r>
            <a:r>
              <a:rPr lang="en-SE" dirty="0"/>
              <a:t> och </a:t>
            </a:r>
            <a:r>
              <a:rPr lang="en-SE" dirty="0" err="1"/>
              <a:t>tydliggör</a:t>
            </a:r>
            <a:r>
              <a:rPr lang="en-SE" dirty="0"/>
              <a:t> </a:t>
            </a:r>
            <a:r>
              <a:rPr lang="en-SE" dirty="0" err="1"/>
              <a:t>policys</a:t>
            </a:r>
            <a:r>
              <a:rPr lang="en-SE" dirty="0"/>
              <a:t> </a:t>
            </a:r>
            <a:r>
              <a:rPr lang="en-SE" dirty="0" err="1"/>
              <a:t>kring</a:t>
            </a:r>
            <a:r>
              <a:rPr lang="en-SE" dirty="0"/>
              <a:t> </a:t>
            </a:r>
            <a:r>
              <a:rPr lang="en-SE" dirty="0" err="1"/>
              <a:t>lösenord</a:t>
            </a:r>
            <a:r>
              <a:rPr lang="en-SE" dirty="0"/>
              <a:t>, e‑</a:t>
            </a:r>
            <a:r>
              <a:rPr lang="en-SE" dirty="0" err="1"/>
              <a:t>postsäkerhet</a:t>
            </a:r>
            <a:r>
              <a:rPr lang="en-SE" dirty="0"/>
              <a:t> och </a:t>
            </a:r>
            <a:r>
              <a:rPr lang="en-SE" dirty="0" err="1"/>
              <a:t>sociala</a:t>
            </a:r>
            <a:r>
              <a:rPr lang="en-SE" dirty="0"/>
              <a:t> </a:t>
            </a:r>
            <a:r>
              <a:rPr lang="en-SE" dirty="0" err="1"/>
              <a:t>medier</a:t>
            </a:r>
            <a:r>
              <a:rPr lang="en-SE" dirty="0"/>
              <a:t> för </a:t>
            </a:r>
            <a:r>
              <a:rPr lang="en-SE" dirty="0" err="1"/>
              <a:t>att</a:t>
            </a:r>
            <a:r>
              <a:rPr lang="en-SE" dirty="0"/>
              <a:t> </a:t>
            </a:r>
            <a:r>
              <a:rPr lang="en-SE" dirty="0" err="1"/>
              <a:t>skapa</a:t>
            </a:r>
            <a:r>
              <a:rPr lang="en-SE" dirty="0"/>
              <a:t> </a:t>
            </a:r>
            <a:r>
              <a:rPr lang="en-SE" dirty="0" err="1"/>
              <a:t>klarhet</a:t>
            </a:r>
            <a:r>
              <a:rPr lang="en-SE" dirty="0"/>
              <a:t> och </a:t>
            </a:r>
            <a:r>
              <a:rPr lang="en-SE" dirty="0" err="1"/>
              <a:t>ansvarstagande</a:t>
            </a:r>
            <a:r>
              <a:rPr lang="en-S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6384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1093</Words>
  <Application>Microsoft Office PowerPoint</Application>
  <PresentationFormat>Widescreen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What Is a Human Firewall?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Johanna Parikka Altenstedt</dc:creator>
  <cp:lastModifiedBy>Johanna Parikka Altenstedt</cp:lastModifiedBy>
  <cp:revision>2</cp:revision>
  <dcterms:created xsi:type="dcterms:W3CDTF">2026-01-29T19:26:04Z</dcterms:created>
  <dcterms:modified xsi:type="dcterms:W3CDTF">2026-01-29T22:36:21Z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80afd86-dcf7-4483-b9eb-5af1dcd104e1_Enabled">
    <vt:lpwstr>true</vt:lpwstr>
  </property>
  <property fmtid="{D5CDD505-2E9C-101B-9397-08002B2CF9AE}" pid="3" name="MSIP_Label_680afd86-dcf7-4483-b9eb-5af1dcd104e1_SetDate">
    <vt:lpwstr>2026-01-29T19:41:13Z</vt:lpwstr>
  </property>
  <property fmtid="{D5CDD505-2E9C-101B-9397-08002B2CF9AE}" pid="4" name="MSIP_Label_680afd86-dcf7-4483-b9eb-5af1dcd104e1_Method">
    <vt:lpwstr>Standard</vt:lpwstr>
  </property>
  <property fmtid="{D5CDD505-2E9C-101B-9397-08002B2CF9AE}" pid="5" name="MSIP_Label_680afd86-dcf7-4483-b9eb-5af1dcd104e1_Name">
    <vt:lpwstr>K2 Intern</vt:lpwstr>
  </property>
  <property fmtid="{D5CDD505-2E9C-101B-9397-08002B2CF9AE}" pid="6" name="MSIP_Label_680afd86-dcf7-4483-b9eb-5af1dcd104e1_SiteId">
    <vt:lpwstr>5a9809cf-0bcb-413a-838a-09ecc40cc9e8</vt:lpwstr>
  </property>
  <property fmtid="{D5CDD505-2E9C-101B-9397-08002B2CF9AE}" pid="7" name="MSIP_Label_680afd86-dcf7-4483-b9eb-5af1dcd104e1_ActionId">
    <vt:lpwstr>bd8c2b1e-37e5-4c82-be45-2ba42bb509a6</vt:lpwstr>
  </property>
  <property fmtid="{D5CDD505-2E9C-101B-9397-08002B2CF9AE}" pid="8" name="MSIP_Label_680afd86-dcf7-4483-b9eb-5af1dcd104e1_ContentBits">
    <vt:lpwstr>0</vt:lpwstr>
  </property>
  <property fmtid="{D5CDD505-2E9C-101B-9397-08002B2CF9AE}" pid="9" name="MSIP_Label_680afd86-dcf7-4483-b9eb-5af1dcd104e1_Tag">
    <vt:lpwstr>10, 3, 0, 1</vt:lpwstr>
  </property>
</Properties>
</file>